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tags/tag6.xml" ContentType="application/vnd.openxmlformats-officedocument.presentationml.tags+xml"/>
  <Override PartName="/ppt/tags/tag8.xml" ContentType="application/vnd.openxmlformats-officedocument.presentationml.tag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4.xml" ContentType="application/vnd.openxmlformats-officedocument.presentationml.tags+xml"/>
  <Override PartName="/ppt/tags/tag5.xml" ContentType="application/vnd.openxmlformats-officedocument.presentationml.tags+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Override PartName="/ppt/tags/tag2.xml" ContentType="application/vnd.openxmlformats-officedocument.presentationml.tags+xml"/>
  <Override PartName="/ppt/tags/tag3.xml" ContentType="application/vnd.openxmlformats-officedocument.presentationml.tags+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tableStyles.xml" ContentType="application/vnd.openxmlformats-officedocument.presentationml.tableStyles+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Default Extension="bin" ContentType="application/vnd.openxmlformats-officedocument.oleObject"/>
  <Override PartName="/ppt/notesSlides/notesSlide1.xml" ContentType="application/vnd.openxmlformats-officedocument.presentationml.notesSlide+xml"/>
  <Override PartName="/ppt/notesSlides/notesSlide3.xml" ContentType="application/vnd.openxmlformats-officedocument.presentationml.notesSlide+xml"/>
  <Override PartName="/ppt/tags/tag7.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Lst>
  <p:notesMasterIdLst>
    <p:notesMasterId r:id="rId11"/>
  </p:notesMasterIdLst>
  <p:handoutMasterIdLst>
    <p:handoutMasterId r:id="rId12"/>
  </p:handoutMasterIdLst>
  <p:sldIdLst>
    <p:sldId id="257" r:id="rId2"/>
    <p:sldId id="258" r:id="rId3"/>
    <p:sldId id="269" r:id="rId4"/>
    <p:sldId id="264" r:id="rId5"/>
    <p:sldId id="262" r:id="rId6"/>
    <p:sldId id="267" r:id="rId7"/>
    <p:sldId id="268" r:id="rId8"/>
    <p:sldId id="263" r:id="rId9"/>
    <p:sldId id="265" r:id="rId10"/>
  </p:sldIdLst>
  <p:sldSz cx="9144000" cy="6858000" type="screen4x3"/>
  <p:notesSz cx="6858000" cy="9296400"/>
  <p:defaultTextStyle>
    <a:defPPr>
      <a:defRPr lang="en-US"/>
    </a:defPPr>
    <a:lvl1pPr algn="l" rtl="0" fontAlgn="base">
      <a:spcBef>
        <a:spcPct val="0"/>
      </a:spcBef>
      <a:spcAft>
        <a:spcPct val="0"/>
      </a:spcAft>
      <a:defRPr sz="1600" kern="1200">
        <a:solidFill>
          <a:schemeClr val="tx1"/>
        </a:solidFill>
        <a:latin typeface="Arial" charset="0"/>
        <a:ea typeface="+mn-ea"/>
        <a:cs typeface="Arial" charset="0"/>
      </a:defRPr>
    </a:lvl1pPr>
    <a:lvl2pPr marL="457200" algn="l" rtl="0" fontAlgn="base">
      <a:spcBef>
        <a:spcPct val="0"/>
      </a:spcBef>
      <a:spcAft>
        <a:spcPct val="0"/>
      </a:spcAft>
      <a:defRPr sz="1600" kern="1200">
        <a:solidFill>
          <a:schemeClr val="tx1"/>
        </a:solidFill>
        <a:latin typeface="Arial" charset="0"/>
        <a:ea typeface="+mn-ea"/>
        <a:cs typeface="Arial" charset="0"/>
      </a:defRPr>
    </a:lvl2pPr>
    <a:lvl3pPr marL="914400" algn="l" rtl="0" fontAlgn="base">
      <a:spcBef>
        <a:spcPct val="0"/>
      </a:spcBef>
      <a:spcAft>
        <a:spcPct val="0"/>
      </a:spcAft>
      <a:defRPr sz="1600" kern="1200">
        <a:solidFill>
          <a:schemeClr val="tx1"/>
        </a:solidFill>
        <a:latin typeface="Arial" charset="0"/>
        <a:ea typeface="+mn-ea"/>
        <a:cs typeface="Arial" charset="0"/>
      </a:defRPr>
    </a:lvl3pPr>
    <a:lvl4pPr marL="1371600" algn="l" rtl="0" fontAlgn="base">
      <a:spcBef>
        <a:spcPct val="0"/>
      </a:spcBef>
      <a:spcAft>
        <a:spcPct val="0"/>
      </a:spcAft>
      <a:defRPr sz="1600" kern="1200">
        <a:solidFill>
          <a:schemeClr val="tx1"/>
        </a:solidFill>
        <a:latin typeface="Arial" charset="0"/>
        <a:ea typeface="+mn-ea"/>
        <a:cs typeface="Arial" charset="0"/>
      </a:defRPr>
    </a:lvl4pPr>
    <a:lvl5pPr marL="1828800" algn="l" rtl="0" fontAlgn="base">
      <a:spcBef>
        <a:spcPct val="0"/>
      </a:spcBef>
      <a:spcAft>
        <a:spcPct val="0"/>
      </a:spcAft>
      <a:defRPr sz="1600" kern="1200">
        <a:solidFill>
          <a:schemeClr val="tx1"/>
        </a:solidFill>
        <a:latin typeface="Arial" charset="0"/>
        <a:ea typeface="+mn-ea"/>
        <a:cs typeface="Arial" charset="0"/>
      </a:defRPr>
    </a:lvl5pPr>
    <a:lvl6pPr marL="2286000" algn="l" defTabSz="914400" rtl="0" eaLnBrk="1" latinLnBrk="0" hangingPunct="1">
      <a:defRPr sz="1600" kern="1200">
        <a:solidFill>
          <a:schemeClr val="tx1"/>
        </a:solidFill>
        <a:latin typeface="Arial" charset="0"/>
        <a:ea typeface="+mn-ea"/>
        <a:cs typeface="Arial" charset="0"/>
      </a:defRPr>
    </a:lvl6pPr>
    <a:lvl7pPr marL="2743200" algn="l" defTabSz="914400" rtl="0" eaLnBrk="1" latinLnBrk="0" hangingPunct="1">
      <a:defRPr sz="1600" kern="1200">
        <a:solidFill>
          <a:schemeClr val="tx1"/>
        </a:solidFill>
        <a:latin typeface="Arial" charset="0"/>
        <a:ea typeface="+mn-ea"/>
        <a:cs typeface="Arial" charset="0"/>
      </a:defRPr>
    </a:lvl7pPr>
    <a:lvl8pPr marL="3200400" algn="l" defTabSz="914400" rtl="0" eaLnBrk="1" latinLnBrk="0" hangingPunct="1">
      <a:defRPr sz="1600" kern="1200">
        <a:solidFill>
          <a:schemeClr val="tx1"/>
        </a:solidFill>
        <a:latin typeface="Arial" charset="0"/>
        <a:ea typeface="+mn-ea"/>
        <a:cs typeface="Arial" charset="0"/>
      </a:defRPr>
    </a:lvl8pPr>
    <a:lvl9pPr marL="3657600" algn="l" defTabSz="914400" rtl="0" eaLnBrk="1" latinLnBrk="0" hangingPunct="1">
      <a:defRPr sz="16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FF"/>
    <a:srgbClr val="00FF00"/>
    <a:srgbClr val="CC9900"/>
    <a:srgbClr val="669900"/>
    <a:srgbClr val="FF9933"/>
    <a:srgbClr val="6600CC"/>
    <a:srgbClr val="0000C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6405" autoAdjust="0"/>
    <p:restoredTop sz="76190" autoAdjust="0"/>
  </p:normalViewPr>
  <p:slideViewPr>
    <p:cSldViewPr snapToGrid="0" showGuides="1">
      <p:cViewPr varScale="1">
        <p:scale>
          <a:sx n="76" d="100"/>
          <a:sy n="76" d="100"/>
        </p:scale>
        <p:origin x="-546" y="-96"/>
      </p:cViewPr>
      <p:guideLst>
        <p:guide orient="horz" pos="3536"/>
        <p:guide pos="2887"/>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Lst>
  </p:outlin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6" d="100"/>
          <a:sy n="76" d="100"/>
        </p:scale>
        <p:origin x="-1980" y="-102"/>
      </p:cViewPr>
      <p:guideLst>
        <p:guide orient="horz" pos="2928"/>
        <p:guide pos="2160"/>
      </p:guideLst>
    </p:cSldViewPr>
  </p:notesViewPr>
  <p:gridSpacing cx="39327138" cy="3932713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_rels/viewProps.xml.rels><?xml version="1.0" encoding="UTF-8" standalone="yes"?>
<Relationships xmlns="http://schemas.openxmlformats.org/package/2006/relationships"><Relationship Id="rId3" Type="http://schemas.openxmlformats.org/officeDocument/2006/relationships/slide" Target="slides/slide4.xml"/><Relationship Id="rId7" Type="http://schemas.openxmlformats.org/officeDocument/2006/relationships/slide" Target="slides/slide9.xml"/><Relationship Id="rId2" Type="http://schemas.openxmlformats.org/officeDocument/2006/relationships/slide" Target="slides/slide3.xml"/><Relationship Id="rId1" Type="http://schemas.openxmlformats.org/officeDocument/2006/relationships/slide" Target="slides/slide1.xml"/><Relationship Id="rId6" Type="http://schemas.openxmlformats.org/officeDocument/2006/relationships/slide" Target="slides/slide8.xml"/><Relationship Id="rId5" Type="http://schemas.openxmlformats.org/officeDocument/2006/relationships/slide" Target="slides/slide7.xml"/><Relationship Id="rId4"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6.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1.wmf"/><Relationship Id="rId1" Type="http://schemas.openxmlformats.org/officeDocument/2006/relationships/image" Target="../media/image15.wmf"/><Relationship Id="rId4" Type="http://schemas.openxmlformats.org/officeDocument/2006/relationships/image" Target="../media/image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1490" cy="464662"/>
          </a:xfrm>
          <a:prstGeom prst="rect">
            <a:avLst/>
          </a:prstGeom>
          <a:noFill/>
          <a:ln w="9525">
            <a:noFill/>
            <a:miter lim="800000"/>
            <a:headEnd/>
            <a:tailEnd/>
          </a:ln>
          <a:effectLst/>
        </p:spPr>
        <p:txBody>
          <a:bodyPr vert="horz" wrap="square" lIns="92289" tIns="46145" rIns="92289" bIns="46145" numCol="1" anchor="t" anchorCtr="0" compatLnSpc="1">
            <a:prstTxWarp prst="textNoShape">
              <a:avLst/>
            </a:prstTxWarp>
          </a:bodyPr>
          <a:lstStyle>
            <a:lvl1pPr algn="l" defTabSz="923555">
              <a:defRPr sz="1300"/>
            </a:lvl1pPr>
          </a:lstStyle>
          <a:p>
            <a:pPr>
              <a:defRPr/>
            </a:pPr>
            <a:endParaRPr lang="en-US"/>
          </a:p>
        </p:txBody>
      </p:sp>
      <p:sp>
        <p:nvSpPr>
          <p:cNvPr id="36867" name="Rectangle 3"/>
          <p:cNvSpPr>
            <a:spLocks noGrp="1" noChangeArrowheads="1"/>
          </p:cNvSpPr>
          <p:nvPr>
            <p:ph type="dt" sz="quarter" idx="1"/>
          </p:nvPr>
        </p:nvSpPr>
        <p:spPr bwMode="auto">
          <a:xfrm>
            <a:off x="3884960" y="0"/>
            <a:ext cx="2971490" cy="464662"/>
          </a:xfrm>
          <a:prstGeom prst="rect">
            <a:avLst/>
          </a:prstGeom>
          <a:noFill/>
          <a:ln w="9525">
            <a:noFill/>
            <a:miter lim="800000"/>
            <a:headEnd/>
            <a:tailEnd/>
          </a:ln>
          <a:effectLst/>
        </p:spPr>
        <p:txBody>
          <a:bodyPr vert="horz" wrap="square" lIns="92289" tIns="46145" rIns="92289" bIns="46145" numCol="1" anchor="t" anchorCtr="0" compatLnSpc="1">
            <a:prstTxWarp prst="textNoShape">
              <a:avLst/>
            </a:prstTxWarp>
          </a:bodyPr>
          <a:lstStyle>
            <a:lvl1pPr algn="r" defTabSz="923555">
              <a:defRPr sz="1300"/>
            </a:lvl1pPr>
          </a:lstStyle>
          <a:p>
            <a:pPr>
              <a:defRPr/>
            </a:pPr>
            <a:endParaRPr lang="en-US"/>
          </a:p>
        </p:txBody>
      </p:sp>
      <p:sp>
        <p:nvSpPr>
          <p:cNvPr id="36868" name="Rectangle 4"/>
          <p:cNvSpPr>
            <a:spLocks noGrp="1" noChangeArrowheads="1"/>
          </p:cNvSpPr>
          <p:nvPr>
            <p:ph type="ftr" sz="quarter" idx="2"/>
          </p:nvPr>
        </p:nvSpPr>
        <p:spPr bwMode="auto">
          <a:xfrm>
            <a:off x="0" y="8830153"/>
            <a:ext cx="2971490" cy="464662"/>
          </a:xfrm>
          <a:prstGeom prst="rect">
            <a:avLst/>
          </a:prstGeom>
          <a:noFill/>
          <a:ln w="9525">
            <a:noFill/>
            <a:miter lim="800000"/>
            <a:headEnd/>
            <a:tailEnd/>
          </a:ln>
          <a:effectLst/>
        </p:spPr>
        <p:txBody>
          <a:bodyPr vert="horz" wrap="square" lIns="92289" tIns="46145" rIns="92289" bIns="46145" numCol="1" anchor="b" anchorCtr="0" compatLnSpc="1">
            <a:prstTxWarp prst="textNoShape">
              <a:avLst/>
            </a:prstTxWarp>
          </a:bodyPr>
          <a:lstStyle>
            <a:lvl1pPr algn="l" defTabSz="923555">
              <a:defRPr sz="1300"/>
            </a:lvl1pPr>
          </a:lstStyle>
          <a:p>
            <a:pPr>
              <a:defRPr/>
            </a:pPr>
            <a:r>
              <a:rPr lang="en-US" smtClean="0"/>
              <a:t>© Wyatt Technology Corporation 2011 – All Rights Reserved</a:t>
            </a:r>
            <a:endParaRPr lang="en-US"/>
          </a:p>
        </p:txBody>
      </p:sp>
      <p:sp>
        <p:nvSpPr>
          <p:cNvPr id="36869" name="Rectangle 5"/>
          <p:cNvSpPr>
            <a:spLocks noGrp="1" noChangeArrowheads="1"/>
          </p:cNvSpPr>
          <p:nvPr>
            <p:ph type="sldNum" sz="quarter" idx="3"/>
          </p:nvPr>
        </p:nvSpPr>
        <p:spPr bwMode="auto">
          <a:xfrm>
            <a:off x="3884960" y="8830153"/>
            <a:ext cx="2971490" cy="464662"/>
          </a:xfrm>
          <a:prstGeom prst="rect">
            <a:avLst/>
          </a:prstGeom>
          <a:noFill/>
          <a:ln w="9525">
            <a:noFill/>
            <a:miter lim="800000"/>
            <a:headEnd/>
            <a:tailEnd/>
          </a:ln>
          <a:effectLst/>
        </p:spPr>
        <p:txBody>
          <a:bodyPr vert="horz" wrap="square" lIns="92289" tIns="46145" rIns="92289" bIns="46145" numCol="1" anchor="b" anchorCtr="0" compatLnSpc="1">
            <a:prstTxWarp prst="textNoShape">
              <a:avLst/>
            </a:prstTxWarp>
          </a:bodyPr>
          <a:lstStyle>
            <a:lvl1pPr algn="r" defTabSz="923555">
              <a:defRPr sz="1300"/>
            </a:lvl1pPr>
          </a:lstStyle>
          <a:p>
            <a:pPr>
              <a:defRPr/>
            </a:pPr>
            <a:fld id="{D6CE4F02-F8C7-438B-AE5E-AEF59FC52A5F}" type="slidenum">
              <a:rPr lang="en-US"/>
              <a:pPr>
                <a:defRPr/>
              </a:pPr>
              <a:t>‹#›</a:t>
            </a:fld>
            <a:endParaRPr lang="en-US"/>
          </a:p>
        </p:txBody>
      </p:sp>
    </p:spTree>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490" cy="464662"/>
          </a:xfrm>
          <a:prstGeom prst="rect">
            <a:avLst/>
          </a:prstGeom>
          <a:noFill/>
          <a:ln w="9525">
            <a:noFill/>
            <a:miter lim="800000"/>
            <a:headEnd/>
            <a:tailEnd/>
          </a:ln>
          <a:effectLst/>
        </p:spPr>
        <p:txBody>
          <a:bodyPr vert="horz" wrap="square" lIns="92289" tIns="46145" rIns="92289" bIns="46145" numCol="1" anchor="t" anchorCtr="0" compatLnSpc="1">
            <a:prstTxWarp prst="textNoShape">
              <a:avLst/>
            </a:prstTxWarp>
          </a:bodyPr>
          <a:lstStyle>
            <a:lvl1pPr algn="l" defTabSz="923555">
              <a:defRPr sz="1300" dirty="0"/>
            </a:lvl1pPr>
          </a:lstStyle>
          <a:p>
            <a:pPr>
              <a:defRPr/>
            </a:pPr>
            <a:endParaRPr lang="en-US"/>
          </a:p>
        </p:txBody>
      </p:sp>
      <p:sp>
        <p:nvSpPr>
          <p:cNvPr id="6147" name="Rectangle 3"/>
          <p:cNvSpPr>
            <a:spLocks noGrp="1" noChangeArrowheads="1"/>
          </p:cNvSpPr>
          <p:nvPr>
            <p:ph type="dt" idx="1"/>
          </p:nvPr>
        </p:nvSpPr>
        <p:spPr bwMode="auto">
          <a:xfrm>
            <a:off x="3884960" y="0"/>
            <a:ext cx="2971490" cy="464662"/>
          </a:xfrm>
          <a:prstGeom prst="rect">
            <a:avLst/>
          </a:prstGeom>
          <a:noFill/>
          <a:ln w="9525">
            <a:noFill/>
            <a:miter lim="800000"/>
            <a:headEnd/>
            <a:tailEnd/>
          </a:ln>
          <a:effectLst/>
        </p:spPr>
        <p:txBody>
          <a:bodyPr vert="horz" wrap="square" lIns="92289" tIns="46145" rIns="92289" bIns="46145" numCol="1" anchor="t" anchorCtr="0" compatLnSpc="1">
            <a:prstTxWarp prst="textNoShape">
              <a:avLst/>
            </a:prstTxWarp>
          </a:bodyPr>
          <a:lstStyle>
            <a:lvl1pPr algn="r" defTabSz="923555">
              <a:defRPr sz="1300"/>
            </a:lvl1pPr>
          </a:lstStyle>
          <a:p>
            <a:pPr>
              <a:defRPr/>
            </a:pPr>
            <a:endParaRPr lang="en-US"/>
          </a:p>
        </p:txBody>
      </p:sp>
      <p:sp>
        <p:nvSpPr>
          <p:cNvPr id="16388" name="Rectangle 4"/>
          <p:cNvSpPr>
            <a:spLocks noGrp="1" noRot="1" noChangeAspect="1" noChangeArrowheads="1" noTextEdit="1"/>
          </p:cNvSpPr>
          <p:nvPr>
            <p:ph type="sldImg" idx="2"/>
          </p:nvPr>
        </p:nvSpPr>
        <p:spPr bwMode="auto">
          <a:xfrm>
            <a:off x="1108075" y="698500"/>
            <a:ext cx="4643438" cy="3484563"/>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685490" y="4416663"/>
            <a:ext cx="5487020" cy="4181952"/>
          </a:xfrm>
          <a:prstGeom prst="rect">
            <a:avLst/>
          </a:prstGeom>
          <a:noFill/>
          <a:ln w="9525">
            <a:noFill/>
            <a:miter lim="800000"/>
            <a:headEnd/>
            <a:tailEnd/>
          </a:ln>
          <a:effectLst/>
        </p:spPr>
        <p:txBody>
          <a:bodyPr vert="horz" wrap="square" lIns="92289" tIns="46145" rIns="92289" bIns="46145" numCol="1" anchor="t" anchorCtr="0" compatLnSpc="1">
            <a:prstTxWarp prst="textNoShape">
              <a:avLst/>
            </a:prstTxWarp>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6151" name="Rectangle 7"/>
          <p:cNvSpPr>
            <a:spLocks noGrp="1" noChangeArrowheads="1"/>
          </p:cNvSpPr>
          <p:nvPr>
            <p:ph type="sldNum" sz="quarter" idx="5"/>
          </p:nvPr>
        </p:nvSpPr>
        <p:spPr bwMode="auto">
          <a:xfrm>
            <a:off x="4299045" y="8830153"/>
            <a:ext cx="2557405" cy="464662"/>
          </a:xfrm>
          <a:prstGeom prst="rect">
            <a:avLst/>
          </a:prstGeom>
          <a:noFill/>
          <a:ln w="9525">
            <a:noFill/>
            <a:miter lim="800000"/>
            <a:headEnd/>
            <a:tailEnd/>
          </a:ln>
          <a:effectLst/>
        </p:spPr>
        <p:txBody>
          <a:bodyPr vert="horz" wrap="square" lIns="92289" tIns="46145" rIns="92289" bIns="46145" numCol="1" anchor="b" anchorCtr="0" compatLnSpc="1">
            <a:prstTxWarp prst="textNoShape">
              <a:avLst/>
            </a:prstTxWarp>
          </a:bodyPr>
          <a:lstStyle>
            <a:lvl1pPr algn="r" defTabSz="923555">
              <a:defRPr sz="900" baseline="0" smtClean="0">
                <a:latin typeface="+mn-lt"/>
              </a:defRPr>
            </a:lvl1pPr>
          </a:lstStyle>
          <a:p>
            <a:pPr>
              <a:defRPr/>
            </a:pPr>
            <a:fld id="{3B5EC35E-46F9-4C6F-9B86-BD8589D9DE72}" type="slidenum">
              <a:rPr lang="en-US" smtClean="0"/>
              <a:pPr>
                <a:defRPr/>
              </a:pPr>
              <a:t>‹#›</a:t>
            </a:fld>
            <a:endParaRPr lang="en-US" dirty="0"/>
          </a:p>
        </p:txBody>
      </p:sp>
      <p:sp>
        <p:nvSpPr>
          <p:cNvPr id="8" name="Footer Placeholder 7"/>
          <p:cNvSpPr>
            <a:spLocks noGrp="1"/>
          </p:cNvSpPr>
          <p:nvPr>
            <p:ph type="ftr" sz="quarter" idx="4"/>
          </p:nvPr>
        </p:nvSpPr>
        <p:spPr>
          <a:xfrm>
            <a:off x="0" y="8830153"/>
            <a:ext cx="4263375" cy="464662"/>
          </a:xfrm>
          <a:prstGeom prst="rect">
            <a:avLst/>
          </a:prstGeom>
        </p:spPr>
        <p:txBody>
          <a:bodyPr vert="horz" lIns="90471" tIns="45235" rIns="90471" bIns="45235" rtlCol="0" anchor="b"/>
          <a:lstStyle>
            <a:lvl1pPr algn="l">
              <a:defRPr sz="900" dirty="0" smtClean="0">
                <a:latin typeface="Calibri" pitchFamily="34" charset="0"/>
              </a:defRPr>
            </a:lvl1pPr>
          </a:lstStyle>
          <a:p>
            <a:pPr>
              <a:defRPr/>
            </a:pPr>
            <a:r>
              <a:rPr lang="en-US" dirty="0" smtClean="0"/>
              <a:t>© Wyatt Technology Corporation 2011 – All Rights Reserved</a:t>
            </a:r>
            <a:endParaRPr lang="en-US" dirty="0"/>
          </a:p>
        </p:txBody>
      </p:sp>
    </p:spTree>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100" kern="1200">
        <a:solidFill>
          <a:schemeClr val="tx1"/>
        </a:solidFill>
        <a:latin typeface="+mn-lt"/>
        <a:ea typeface="+mn-ea"/>
        <a:cs typeface="Arial" charset="0"/>
      </a:defRPr>
    </a:lvl1pPr>
    <a:lvl2pPr marL="457200" algn="l" rtl="0" eaLnBrk="0" fontAlgn="base" hangingPunct="0">
      <a:spcBef>
        <a:spcPct val="30000"/>
      </a:spcBef>
      <a:spcAft>
        <a:spcPct val="0"/>
      </a:spcAft>
      <a:defRPr sz="1000" kern="1200">
        <a:solidFill>
          <a:schemeClr val="tx1"/>
        </a:solidFill>
        <a:latin typeface="+mn-lt"/>
        <a:ea typeface="+mn-ea"/>
        <a:cs typeface="Arial" charset="0"/>
      </a:defRPr>
    </a:lvl2pPr>
    <a:lvl3pPr marL="914400" algn="l" rtl="0" eaLnBrk="0" fontAlgn="base" hangingPunct="0">
      <a:spcBef>
        <a:spcPct val="30000"/>
      </a:spcBef>
      <a:spcAft>
        <a:spcPct val="0"/>
      </a:spcAft>
      <a:defRPr sz="1000" kern="1200">
        <a:solidFill>
          <a:schemeClr val="tx1"/>
        </a:solidFill>
        <a:latin typeface="+mn-lt"/>
        <a:ea typeface="+mn-ea"/>
        <a:cs typeface="Arial" charset="0"/>
      </a:defRPr>
    </a:lvl3pPr>
    <a:lvl4pPr marL="1371600" algn="l" rtl="0" eaLnBrk="0" fontAlgn="base" hangingPunct="0">
      <a:spcBef>
        <a:spcPct val="30000"/>
      </a:spcBef>
      <a:spcAft>
        <a:spcPct val="0"/>
      </a:spcAft>
      <a:defRPr sz="1000" kern="1200">
        <a:solidFill>
          <a:schemeClr val="tx1"/>
        </a:solidFill>
        <a:latin typeface="+mn-lt"/>
        <a:ea typeface="+mn-ea"/>
        <a:cs typeface="Arial" charset="0"/>
      </a:defRPr>
    </a:lvl4pPr>
    <a:lvl5pPr marL="1828800" algn="l" rtl="0" eaLnBrk="0" fontAlgn="base" hangingPunct="0">
      <a:spcBef>
        <a:spcPct val="30000"/>
      </a:spcBef>
      <a:spcAft>
        <a:spcPct val="0"/>
      </a:spcAft>
      <a:defRPr sz="10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4"/>
          <p:cNvSpPr>
            <a:spLocks noGrp="1" noChangeArrowheads="1"/>
          </p:cNvSpPr>
          <p:nvPr>
            <p:ph type="ftr" sz="quarter" idx="4"/>
          </p:nvPr>
        </p:nvSpPr>
        <p:spPr/>
        <p:txBody>
          <a:bodyPr/>
          <a:lstStyle/>
          <a:p>
            <a:r>
              <a:rPr lang="en-US" smtClean="0"/>
              <a:t>© Wyatt Technology Corporation 2011 – All Rights Reserved</a:t>
            </a:r>
            <a:endParaRPr lang="en-US" dirty="0"/>
          </a:p>
        </p:txBody>
      </p:sp>
      <p:sp>
        <p:nvSpPr>
          <p:cNvPr id="34819" name="Rectangle 5"/>
          <p:cNvSpPr>
            <a:spLocks noGrp="1" noChangeArrowheads="1"/>
          </p:cNvSpPr>
          <p:nvPr>
            <p:ph type="sldNum" sz="quarter" idx="5"/>
          </p:nvPr>
        </p:nvSpPr>
        <p:spPr/>
        <p:txBody>
          <a:bodyPr/>
          <a:lstStyle/>
          <a:p>
            <a:fld id="{FA5C6C6C-2A7D-4E57-B75B-C6F7E69242AC}" type="slidenum">
              <a:rPr lang="en-US" smtClean="0"/>
              <a:pPr/>
              <a:t>1</a:t>
            </a:fld>
            <a:endParaRPr lang="en-US" dirty="0"/>
          </a:p>
        </p:txBody>
      </p:sp>
      <p:sp>
        <p:nvSpPr>
          <p:cNvPr id="17413" name="Rectangle 1027"/>
          <p:cNvSpPr>
            <a:spLocks noGrp="1" noChangeArrowheads="1"/>
          </p:cNvSpPr>
          <p:nvPr>
            <p:ph type="body" idx="1"/>
          </p:nvPr>
        </p:nvSpPr>
        <p:spPr/>
        <p:txBody>
          <a:bodyPr>
            <a:normAutofit/>
          </a:bodyPr>
          <a:lstStyle/>
          <a:p>
            <a:r>
              <a:rPr lang="en-US" u="sng" dirty="0" smtClean="0"/>
              <a:t>Notes:  </a:t>
            </a:r>
          </a:p>
          <a:p>
            <a:r>
              <a:rPr lang="en-US" sz="1050" dirty="0" smtClean="0"/>
              <a:t>Additional information for each slide is presented in this section. </a:t>
            </a:r>
          </a:p>
          <a:p>
            <a:r>
              <a:rPr lang="en-US" sz="1050" dirty="0" smtClean="0"/>
              <a:t>Please feel free to use this space to take notes.</a:t>
            </a:r>
          </a:p>
          <a:p>
            <a:endParaRPr lang="en-US" dirty="0" smtClean="0"/>
          </a:p>
          <a:p>
            <a:endParaRPr lang="en-US" dirty="0" smtClean="0"/>
          </a:p>
        </p:txBody>
      </p:sp>
      <p:sp>
        <p:nvSpPr>
          <p:cNvPr id="11" name="Slide Image Placeholder 10"/>
          <p:cNvSpPr>
            <a:spLocks noGrp="1" noRot="1" noChangeAspect="1"/>
          </p:cNvSpPr>
          <p:nvPr>
            <p:ph type="sldImg"/>
          </p:nvPr>
        </p:nvSpPr>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5"/>
          <p:cNvSpPr>
            <a:spLocks noGrp="1" noChangeArrowheads="1"/>
          </p:cNvSpPr>
          <p:nvPr>
            <p:ph type="sldNum" sz="quarter" idx="5"/>
          </p:nvPr>
        </p:nvSpPr>
        <p:spPr/>
        <p:txBody>
          <a:bodyPr/>
          <a:lstStyle/>
          <a:p>
            <a:fld id="{3D1C7E80-47AC-422E-805A-932BEC6E9565}" type="slidenum">
              <a:rPr lang="en-US" smtClean="0"/>
              <a:pPr/>
              <a:t>2</a:t>
            </a:fld>
            <a:endParaRPr lang="en-US"/>
          </a:p>
        </p:txBody>
      </p:sp>
      <p:sp>
        <p:nvSpPr>
          <p:cNvPr id="18437" name="Rectangle 4"/>
          <p:cNvSpPr>
            <a:spLocks noGrp="1" noChangeArrowheads="1"/>
          </p:cNvSpPr>
          <p:nvPr>
            <p:ph type="body" idx="1"/>
          </p:nvPr>
        </p:nvSpPr>
        <p:spPr/>
        <p:txBody>
          <a:bodyPr>
            <a:normAutofit/>
          </a:bodyPr>
          <a:lstStyle/>
          <a:p>
            <a:r>
              <a:rPr lang="en-US" u="sng" dirty="0" smtClean="0"/>
              <a:t>Notes:  </a:t>
            </a:r>
          </a:p>
          <a:p>
            <a:pPr marL="169633" indent="-169633">
              <a:buFont typeface="Arial" pitchFamily="34" charset="0"/>
              <a:buChar char="•"/>
            </a:pPr>
            <a:r>
              <a:rPr lang="en-US" sz="1050" dirty="0" smtClean="0"/>
              <a:t>For fractionated or monodisperse samples, the measured molar mass and rms radius values from light scattering measurements need no further interpretation.  </a:t>
            </a:r>
          </a:p>
          <a:p>
            <a:pPr marL="169633" indent="-169633">
              <a:buFont typeface="Arial" pitchFamily="34" charset="0"/>
              <a:buChar char="•"/>
            </a:pPr>
            <a:r>
              <a:rPr lang="en-US" sz="1050" dirty="0" smtClean="0"/>
              <a:t>In measurements on unfractionated samples, however, averaged quantities are obtained:  the weight-averaged molar mass, M</a:t>
            </a:r>
            <a:r>
              <a:rPr lang="en-US" sz="1050" baseline="-25000" dirty="0" smtClean="0"/>
              <a:t>W</a:t>
            </a:r>
            <a:r>
              <a:rPr lang="en-US" sz="1050" dirty="0" smtClean="0"/>
              <a:t>, and the z-averaged rms radius, </a:t>
            </a:r>
            <a:r>
              <a:rPr lang="en-US" sz="1050" dirty="0" err="1" smtClean="0"/>
              <a:t>r</a:t>
            </a:r>
            <a:r>
              <a:rPr lang="en-US" sz="1050" baseline="-25000" dirty="0" err="1" smtClean="0"/>
              <a:t>z</a:t>
            </a:r>
            <a:r>
              <a:rPr lang="en-US" sz="1050" dirty="0" smtClean="0"/>
              <a:t>.</a:t>
            </a:r>
          </a:p>
          <a:p>
            <a:pPr marL="169633" indent="-169633">
              <a:buFont typeface="Arial" pitchFamily="34" charset="0"/>
              <a:buChar char="•"/>
            </a:pPr>
            <a:r>
              <a:rPr lang="en-US" sz="1050" dirty="0" smtClean="0"/>
              <a:t>These averages and different distributions for fractionated vs. unfractionated samples will be discussed in more detail in tomorrow’s lecture.</a:t>
            </a:r>
          </a:p>
          <a:p>
            <a:endParaRPr lang="en-US" dirty="0" smtClean="0"/>
          </a:p>
          <a:p>
            <a:r>
              <a:rPr lang="en-US" u="sng" dirty="0" smtClean="0"/>
              <a:t>Key Ideas</a:t>
            </a:r>
          </a:p>
          <a:p>
            <a:pPr marL="169633" indent="-169633">
              <a:buFont typeface="Arial" pitchFamily="34" charset="0"/>
              <a:buChar char="•"/>
            </a:pPr>
            <a:r>
              <a:rPr lang="en-US" sz="1050" b="1" dirty="0" smtClean="0"/>
              <a:t>weight-averaged molar mass M</a:t>
            </a:r>
            <a:r>
              <a:rPr lang="en-US" sz="1050" b="1" baseline="-25000" dirty="0" smtClean="0"/>
              <a:t>W</a:t>
            </a:r>
            <a:r>
              <a:rPr lang="en-US" sz="1050" b="1" dirty="0" smtClean="0"/>
              <a:t> </a:t>
            </a:r>
            <a:r>
              <a:rPr lang="en-US" sz="1050" dirty="0" smtClean="0"/>
              <a:t>-  Since the measured light scattering is proportional to the molar mass and the weight concentration, a measurement on an unfractionated sample results in a weight-averaged quantity.  See the definition in the above slide.</a:t>
            </a:r>
          </a:p>
          <a:p>
            <a:pPr marL="169633" indent="-169633">
              <a:buFont typeface="Arial" pitchFamily="34" charset="0"/>
              <a:buChar char="•"/>
            </a:pPr>
            <a:r>
              <a:rPr lang="en-US" sz="1050" b="1" dirty="0" smtClean="0"/>
              <a:t>z-averaged rms radius </a:t>
            </a:r>
            <a:r>
              <a:rPr lang="en-US" sz="1050" b="1" dirty="0" err="1" smtClean="0"/>
              <a:t>r</a:t>
            </a:r>
            <a:r>
              <a:rPr lang="en-US" sz="1050" b="1" baseline="-25000" dirty="0" err="1" smtClean="0"/>
              <a:t>z</a:t>
            </a:r>
            <a:r>
              <a:rPr lang="en-US" sz="1050" b="1" dirty="0" smtClean="0"/>
              <a:t>  </a:t>
            </a:r>
            <a:r>
              <a:rPr lang="en-US" sz="1050" dirty="0" smtClean="0"/>
              <a:t>- Again, measured light scattering is proportional to the molar mass and the weight concentration, resulting in the average above. The z-averaged radius is technically a higher moment of the radius distribution. For the case of an ideal polymer coil, the molar mass is proportional to the mean square radius and therefore the expression for </a:t>
            </a:r>
            <a:r>
              <a:rPr lang="en-US" sz="1050" dirty="0" err="1" smtClean="0"/>
              <a:t>r</a:t>
            </a:r>
            <a:r>
              <a:rPr lang="en-US" sz="1050" baseline="-25000" dirty="0" err="1" smtClean="0"/>
              <a:t>z</a:t>
            </a:r>
            <a:r>
              <a:rPr lang="en-US" sz="1050" dirty="0" smtClean="0"/>
              <a:t> becomes similar to the expression for the z-average molar mass (hence the name z-average radius). The “z” comes originally from the German word </a:t>
            </a:r>
            <a:r>
              <a:rPr lang="en-US" sz="1050" dirty="0" err="1" smtClean="0"/>
              <a:t>Zentrifuge</a:t>
            </a:r>
            <a:r>
              <a:rPr lang="en-US" sz="1050" dirty="0" smtClean="0"/>
              <a:t>, since the distribution is similar to that obtained from a centrifuge.  </a:t>
            </a:r>
          </a:p>
        </p:txBody>
      </p:sp>
      <p:sp>
        <p:nvSpPr>
          <p:cNvPr id="7" name="Footer Placeholder 6"/>
          <p:cNvSpPr>
            <a:spLocks noGrp="1"/>
          </p:cNvSpPr>
          <p:nvPr>
            <p:ph type="ftr" sz="quarter" idx="11"/>
          </p:nvPr>
        </p:nvSpPr>
        <p:spPr/>
        <p:txBody>
          <a:bodyPr/>
          <a:lstStyle/>
          <a:p>
            <a:r>
              <a:rPr lang="en-US" smtClean="0"/>
              <a:t>© Wyatt Technology Corporation 2011 – All Rights Reserved</a:t>
            </a:r>
            <a:endParaRPr lang="en-US"/>
          </a:p>
        </p:txBody>
      </p:sp>
      <p:sp>
        <p:nvSpPr>
          <p:cNvPr id="11" name="Slide Image Placeholder 10"/>
          <p:cNvSpPr>
            <a:spLocks noGrp="1" noRot="1" noChangeAspect="1"/>
          </p:cNvSpPr>
          <p:nvPr>
            <p:ph type="sldImg"/>
          </p:nvPr>
        </p:nvSpPr>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5"/>
          <p:cNvSpPr>
            <a:spLocks noGrp="1" noChangeArrowheads="1"/>
          </p:cNvSpPr>
          <p:nvPr>
            <p:ph type="sldNum" sz="quarter" idx="5"/>
          </p:nvPr>
        </p:nvSpPr>
        <p:spPr/>
        <p:txBody>
          <a:bodyPr/>
          <a:lstStyle/>
          <a:p>
            <a:fld id="{85CEDE5C-FE9B-4B0C-BA92-172117E45198}" type="slidenum">
              <a:rPr lang="en-US" smtClean="0"/>
              <a:pPr/>
              <a:t>3</a:t>
            </a:fld>
            <a:endParaRPr lang="en-US"/>
          </a:p>
        </p:txBody>
      </p:sp>
      <p:sp>
        <p:nvSpPr>
          <p:cNvPr id="19461" name="Rectangle 3"/>
          <p:cNvSpPr>
            <a:spLocks noGrp="1" noChangeArrowheads="1"/>
          </p:cNvSpPr>
          <p:nvPr>
            <p:ph type="body" idx="1"/>
          </p:nvPr>
        </p:nvSpPr>
        <p:spPr/>
        <p:txBody>
          <a:bodyPr>
            <a:normAutofit/>
          </a:bodyPr>
          <a:lstStyle/>
          <a:p>
            <a:r>
              <a:rPr lang="en-US" u="sng" dirty="0" smtClean="0"/>
              <a:t>Notes:  </a:t>
            </a:r>
          </a:p>
          <a:p>
            <a:pPr marL="169633" indent="-169633">
              <a:buFont typeface="Arial" pitchFamily="34" charset="0"/>
              <a:buChar char="•"/>
            </a:pPr>
            <a:r>
              <a:rPr lang="en-US" sz="1050" dirty="0" smtClean="0"/>
              <a:t>Both the miniDAWN TREOS, with three angles of measurement, and the DAWN HELEOS, with eighteen angles of measurement, are capable of measuring molecules with molecular weights down to several hundred Daltons and root mean square radii down to 10nm.  The 10nm lower limit is for a </a:t>
            </a:r>
            <a:r>
              <a:rPr lang="en-US" sz="1050" dirty="0" smtClean="0">
                <a:sym typeface="Symbol"/>
              </a:rPr>
              <a:t></a:t>
            </a:r>
            <a:r>
              <a:rPr lang="en-US" sz="1050" dirty="0" smtClean="0"/>
              <a:t>=660nm laser.</a:t>
            </a:r>
          </a:p>
          <a:p>
            <a:pPr marL="169633" indent="-169633">
              <a:buFont typeface="Arial" pitchFamily="34" charset="0"/>
              <a:buChar char="•"/>
            </a:pPr>
            <a:r>
              <a:rPr lang="en-US" sz="1050" dirty="0" smtClean="0"/>
              <a:t>The miniDAWN is capable of measuring root mean square radii up to 50nm, and the DAWN, with the advantage of its many angles of measurement, is capable of measuring root mean square radii up to 500nm. </a:t>
            </a:r>
          </a:p>
          <a:p>
            <a:pPr marL="169633" indent="-169633">
              <a:buFont typeface="Arial" pitchFamily="34" charset="0"/>
              <a:buChar char="•"/>
            </a:pPr>
            <a:r>
              <a:rPr lang="en-US" sz="1050" dirty="0" smtClean="0"/>
              <a:t>For both instruments, the upper limits on the radii set the upper limit on the mass.  The lower limits on radii and mass are independent of each other.</a:t>
            </a:r>
          </a:p>
          <a:p>
            <a:pPr marL="169633" indent="-169633">
              <a:buFont typeface="Arial" pitchFamily="34" charset="0"/>
              <a:buChar char="•"/>
            </a:pPr>
            <a:r>
              <a:rPr lang="en-US" sz="1050" dirty="0" smtClean="0"/>
              <a:t>Not covered in today’s lecture is Quasi-Elastic Light Scattering (QELS). Wyatt QELS may be integrated with either the miniDAWN or the DAWN, and is capable of measuring the hydrodynamic radius R</a:t>
            </a:r>
            <a:r>
              <a:rPr lang="en-US" sz="1050" baseline="-25000" dirty="0" smtClean="0"/>
              <a:t>h</a:t>
            </a:r>
            <a:r>
              <a:rPr lang="en-US" sz="1050" dirty="0" smtClean="0"/>
              <a:t> between 2nm and 30nm in flow mode, and 2nm and 1000nm in static mode.   </a:t>
            </a:r>
          </a:p>
        </p:txBody>
      </p:sp>
      <p:sp>
        <p:nvSpPr>
          <p:cNvPr id="7" name="Footer Placeholder 6"/>
          <p:cNvSpPr>
            <a:spLocks noGrp="1"/>
          </p:cNvSpPr>
          <p:nvPr>
            <p:ph type="ftr" sz="quarter" idx="11"/>
          </p:nvPr>
        </p:nvSpPr>
        <p:spPr/>
        <p:txBody>
          <a:bodyPr/>
          <a:lstStyle/>
          <a:p>
            <a:r>
              <a:rPr lang="en-US" smtClean="0"/>
              <a:t>© Wyatt Technology Corporation 2010 – All Rights Reserved</a:t>
            </a:r>
            <a:endParaRPr lang="en-US"/>
          </a:p>
        </p:txBody>
      </p:sp>
      <p:sp>
        <p:nvSpPr>
          <p:cNvPr id="11" name="Slide Image Placeholder 10"/>
          <p:cNvSpPr>
            <a:spLocks noGrp="1" noRot="1" noChangeAspect="1"/>
          </p:cNvSpPr>
          <p:nvPr>
            <p:ph type="sldImg"/>
          </p:nvPr>
        </p:nvSpPr>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5"/>
          <p:cNvSpPr>
            <a:spLocks noGrp="1" noChangeArrowheads="1"/>
          </p:cNvSpPr>
          <p:nvPr>
            <p:ph type="sldNum" sz="quarter" idx="5"/>
          </p:nvPr>
        </p:nvSpPr>
        <p:spPr/>
        <p:txBody>
          <a:bodyPr/>
          <a:lstStyle/>
          <a:p>
            <a:fld id="{B83B1BC8-EC32-4AD2-9B32-BBBDCF74F97B}" type="slidenum">
              <a:rPr lang="en-US" smtClean="0"/>
              <a:pPr/>
              <a:t>4</a:t>
            </a:fld>
            <a:endParaRPr lang="en-US"/>
          </a:p>
        </p:txBody>
      </p:sp>
      <p:sp>
        <p:nvSpPr>
          <p:cNvPr id="21509" name="Rectangle 3"/>
          <p:cNvSpPr>
            <a:spLocks noGrp="1" noChangeArrowheads="1"/>
          </p:cNvSpPr>
          <p:nvPr>
            <p:ph type="body" idx="1"/>
          </p:nvPr>
        </p:nvSpPr>
        <p:spPr/>
        <p:txBody>
          <a:bodyPr>
            <a:normAutofit/>
          </a:bodyPr>
          <a:lstStyle/>
          <a:p>
            <a:r>
              <a:rPr lang="en-US" u="sng" dirty="0" smtClean="0"/>
              <a:t>Notes:  </a:t>
            </a:r>
          </a:p>
          <a:p>
            <a:pPr marL="169633" indent="-169633">
              <a:buFont typeface="Arial" pitchFamily="34" charset="0"/>
              <a:buChar char="•"/>
            </a:pPr>
            <a:r>
              <a:rPr lang="en-US" sz="1050" dirty="0" smtClean="0"/>
              <a:t>To determine the molar mass of a polymer one would like to study the scattering from:</a:t>
            </a:r>
          </a:p>
          <a:p>
            <a:pPr marL="502615" lvl="1" indent="-169633">
              <a:buFont typeface="Arial" pitchFamily="34" charset="0"/>
              <a:buChar char="•"/>
            </a:pPr>
            <a:r>
              <a:rPr lang="en-US" dirty="0" smtClean="0"/>
              <a:t>a single polymer molecule (infinite dilution) to avoid intermolecular effects</a:t>
            </a:r>
          </a:p>
          <a:p>
            <a:pPr marL="502615" lvl="1" indent="-169633">
              <a:buFont typeface="Arial" pitchFamily="34" charset="0"/>
              <a:buChar char="•"/>
            </a:pPr>
            <a:r>
              <a:rPr lang="en-US" dirty="0" smtClean="0"/>
              <a:t>a detector at zero scattering angle to avoid intramolecular effects.</a:t>
            </a:r>
          </a:p>
          <a:p>
            <a:pPr marL="169633" indent="-169633">
              <a:buFont typeface="Arial" pitchFamily="34" charset="0"/>
              <a:buChar char="•"/>
            </a:pPr>
            <a:r>
              <a:rPr lang="en-US" sz="1050" dirty="0" smtClean="0"/>
              <a:t>Since we can achieve neither of the above experimentally, we measure the scattering at multiple angles and several different concentrations.  </a:t>
            </a:r>
          </a:p>
          <a:p>
            <a:pPr marL="169633" indent="-169633">
              <a:buFont typeface="Arial" pitchFamily="34" charset="0"/>
              <a:buChar char="•"/>
            </a:pPr>
            <a:r>
              <a:rPr lang="en-US" sz="1050" dirty="0" smtClean="0"/>
              <a:t>We can then extrapolate the scattering data to zero angle and zero concentration to determine the absolute molar mass of the polymer. </a:t>
            </a:r>
          </a:p>
          <a:p>
            <a:pPr marL="169633" indent="-169633">
              <a:buFont typeface="Arial" pitchFamily="34" charset="0"/>
              <a:buChar char="•"/>
            </a:pPr>
            <a:r>
              <a:rPr lang="en-US" sz="1050" dirty="0" smtClean="0"/>
              <a:t>ASTRA V uses a global fit to fit all data to the Light Scattering equation.</a:t>
            </a:r>
          </a:p>
          <a:p>
            <a:endParaRPr lang="en-US" dirty="0" smtClean="0"/>
          </a:p>
        </p:txBody>
      </p:sp>
      <p:sp>
        <p:nvSpPr>
          <p:cNvPr id="7" name="Footer Placeholder 6"/>
          <p:cNvSpPr>
            <a:spLocks noGrp="1"/>
          </p:cNvSpPr>
          <p:nvPr>
            <p:ph type="ftr" sz="quarter" idx="11"/>
          </p:nvPr>
        </p:nvSpPr>
        <p:spPr/>
        <p:txBody>
          <a:bodyPr/>
          <a:lstStyle/>
          <a:p>
            <a:r>
              <a:rPr lang="en-US" smtClean="0"/>
              <a:t>© Wyatt Technology Corporation 2011 – All Rights Reserved</a:t>
            </a:r>
            <a:endParaRPr lang="en-US"/>
          </a:p>
        </p:txBody>
      </p:sp>
      <p:sp>
        <p:nvSpPr>
          <p:cNvPr id="10" name="Slide Image Placeholder 9"/>
          <p:cNvSpPr>
            <a:spLocks noGrp="1" noRot="1" noChangeAspect="1"/>
          </p:cNvSpPr>
          <p:nvPr>
            <p:ph type="sldImg"/>
          </p:nvPr>
        </p:nvSpPr>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5"/>
          <p:cNvSpPr>
            <a:spLocks noGrp="1" noChangeArrowheads="1"/>
          </p:cNvSpPr>
          <p:nvPr>
            <p:ph type="sldNum" sz="quarter" idx="5"/>
          </p:nvPr>
        </p:nvSpPr>
        <p:spPr/>
        <p:txBody>
          <a:bodyPr/>
          <a:lstStyle/>
          <a:p>
            <a:fld id="{CE964925-F932-4D77-97CE-11A851AA4252}" type="slidenum">
              <a:rPr lang="en-US" smtClean="0"/>
              <a:pPr/>
              <a:t>5</a:t>
            </a:fld>
            <a:endParaRPr lang="en-US"/>
          </a:p>
        </p:txBody>
      </p:sp>
      <p:sp>
        <p:nvSpPr>
          <p:cNvPr id="20485" name="Rectangle 1028"/>
          <p:cNvSpPr>
            <a:spLocks noGrp="1" noChangeArrowheads="1"/>
          </p:cNvSpPr>
          <p:nvPr>
            <p:ph type="body" idx="1"/>
          </p:nvPr>
        </p:nvSpPr>
        <p:spPr/>
        <p:txBody>
          <a:bodyPr>
            <a:normAutofit/>
          </a:bodyPr>
          <a:lstStyle/>
          <a:p>
            <a:r>
              <a:rPr lang="en-US" u="sng" dirty="0" smtClean="0"/>
              <a:t>Notes:  </a:t>
            </a:r>
          </a:p>
          <a:p>
            <a:pPr marL="169633" indent="-169633">
              <a:buFont typeface="Arial" pitchFamily="34" charset="0"/>
              <a:buChar char="•"/>
            </a:pPr>
            <a:r>
              <a:rPr lang="en-US" sz="1050" dirty="0" smtClean="0"/>
              <a:t>For light scattering measurements at different concentrations and angles, it is possible to make a Zimm Plot to determine the molar mass, rms radius, and second virial coefficient.  </a:t>
            </a:r>
          </a:p>
          <a:p>
            <a:pPr marL="169633" indent="-169633">
              <a:buFont typeface="Arial" pitchFamily="34" charset="0"/>
              <a:buChar char="•"/>
            </a:pPr>
            <a:r>
              <a:rPr lang="en-US" sz="1050" dirty="0" smtClean="0"/>
              <a:t>For low concentrations, such as those obtained after fractionation, it is possible to plot just the angular variation in a Debye Plot to obtain the molar mass and rms radius.</a:t>
            </a:r>
          </a:p>
          <a:p>
            <a:pPr marL="169633" indent="-169633">
              <a:buFont typeface="Arial" pitchFamily="34" charset="0"/>
              <a:buChar char="•"/>
            </a:pPr>
            <a:r>
              <a:rPr lang="en-US" sz="1050" dirty="0" smtClean="0"/>
              <a:t>The use of Zimm and Debye plots will be discussed in more detail in tomorrow’s lecture.</a:t>
            </a:r>
          </a:p>
        </p:txBody>
      </p:sp>
      <p:sp>
        <p:nvSpPr>
          <p:cNvPr id="7" name="Footer Placeholder 6"/>
          <p:cNvSpPr>
            <a:spLocks noGrp="1"/>
          </p:cNvSpPr>
          <p:nvPr>
            <p:ph type="ftr" sz="quarter" idx="11"/>
          </p:nvPr>
        </p:nvSpPr>
        <p:spPr/>
        <p:txBody>
          <a:bodyPr/>
          <a:lstStyle/>
          <a:p>
            <a:r>
              <a:rPr lang="en-US" smtClean="0"/>
              <a:t>© Wyatt Technology Corporation 2011 – All Rights Reserved</a:t>
            </a:r>
            <a:endParaRPr lang="en-US"/>
          </a:p>
        </p:txBody>
      </p:sp>
      <p:sp>
        <p:nvSpPr>
          <p:cNvPr id="11" name="Slide Image Placeholder 10"/>
          <p:cNvSpPr>
            <a:spLocks noGrp="1" noRot="1" noChangeAspect="1"/>
          </p:cNvSpPr>
          <p:nvPr>
            <p:ph type="sldImg"/>
          </p:nvPr>
        </p:nvSpPr>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5"/>
          <p:cNvSpPr>
            <a:spLocks noGrp="1" noChangeArrowheads="1"/>
          </p:cNvSpPr>
          <p:nvPr>
            <p:ph type="sldNum" sz="quarter" idx="5"/>
          </p:nvPr>
        </p:nvSpPr>
        <p:spPr/>
        <p:txBody>
          <a:bodyPr/>
          <a:lstStyle/>
          <a:p>
            <a:pPr>
              <a:defRPr/>
            </a:pPr>
            <a:fld id="{8F3A6F5C-C8C5-4479-81C4-E65B4851D745}" type="slidenum">
              <a:rPr lang="en-US"/>
              <a:pPr>
                <a:defRPr/>
              </a:pPr>
              <a:t>6</a:t>
            </a:fld>
            <a:endParaRPr lang="en-US" dirty="0"/>
          </a:p>
        </p:txBody>
      </p:sp>
      <p:sp>
        <p:nvSpPr>
          <p:cNvPr id="24580" name="Rectangle 2"/>
          <p:cNvSpPr>
            <a:spLocks noGrp="1" noRot="1" noChangeAspect="1" noChangeArrowheads="1" noTextEdit="1"/>
          </p:cNvSpPr>
          <p:nvPr>
            <p:ph type="sldImg"/>
          </p:nvPr>
        </p:nvSpPr>
        <p:spPr>
          <a:solidFill>
            <a:srgbClr val="FFFFFF"/>
          </a:solidFill>
          <a:ln/>
        </p:spPr>
      </p:sp>
      <p:sp>
        <p:nvSpPr>
          <p:cNvPr id="24581" name="Rectangle 3"/>
          <p:cNvSpPr>
            <a:spLocks noGrp="1" noChangeArrowheads="1"/>
          </p:cNvSpPr>
          <p:nvPr>
            <p:ph type="body" idx="1"/>
          </p:nvPr>
        </p:nvSpPr>
        <p:spPr>
          <a:noFill/>
          <a:ln/>
        </p:spPr>
        <p:txBody>
          <a:bodyPr/>
          <a:lstStyle/>
          <a:p>
            <a:pPr eaLnBrk="1" hangingPunct="1"/>
            <a:r>
              <a:rPr lang="en-US" u="sng" dirty="0" smtClean="0"/>
              <a:t>Notes:</a:t>
            </a:r>
            <a:r>
              <a:rPr lang="en-US" dirty="0" smtClean="0"/>
              <a:t>   </a:t>
            </a:r>
          </a:p>
          <a:p>
            <a:pPr eaLnBrk="1" hangingPunct="1"/>
            <a:r>
              <a:rPr lang="en-US" sz="1050" dirty="0" smtClean="0"/>
              <a:t>A good looking Zimm Plot requires accurate concentrations.  Concentration differences as small as </a:t>
            </a:r>
            <a:r>
              <a:rPr lang="en-US" sz="1050" b="1" dirty="0" smtClean="0"/>
              <a:t>1%</a:t>
            </a:r>
            <a:r>
              <a:rPr lang="en-US" sz="1050" dirty="0" smtClean="0"/>
              <a:t> between the actual concentration and the concentration entered in the software can lead to a very distorted looking Zimm plot. </a:t>
            </a:r>
          </a:p>
          <a:p>
            <a:pPr eaLnBrk="1" hangingPunct="1">
              <a:spcBef>
                <a:spcPts val="1200"/>
              </a:spcBef>
            </a:pPr>
            <a:r>
              <a:rPr lang="en-US" sz="1050" dirty="0" smtClean="0"/>
              <a:t>Q:  How many scattering angles and concentrations are required to make a Zimm plot?</a:t>
            </a:r>
          </a:p>
          <a:p>
            <a:pPr eaLnBrk="1" hangingPunct="1"/>
            <a:r>
              <a:rPr lang="en-US" sz="1050" dirty="0" smtClean="0"/>
              <a:t>A:  Enough to accurately fit the angular scattering data to zero scattering angle and concentration.</a:t>
            </a:r>
          </a:p>
          <a:p>
            <a:pPr eaLnBrk="1" hangingPunct="1"/>
            <a:r>
              <a:rPr lang="en-US" sz="1050" dirty="0" smtClean="0"/>
              <a:t>Although it is true that 2 points determine a straight line, more data points are better.  For radii below ~50 nm ( </a:t>
            </a:r>
            <a:r>
              <a:rPr lang="en-US" sz="1050" i="1" dirty="0" smtClean="0"/>
              <a:t>M</a:t>
            </a:r>
            <a:r>
              <a:rPr lang="en-US" sz="1050" dirty="0" smtClean="0"/>
              <a:t> ~ 1,000,000 for polystyrene in toluene) plotting the reciprocal of the scattering intensity vs. sin squared of the half angle (the Zimm plotting formalism) is linear enough to fit the experimental angular data with a 1st order polynomial.  Although the data could be plotted and fit using only 2 angles, the use of 3 angles (as with the </a:t>
            </a:r>
            <a:r>
              <a:rPr lang="en-US" sz="1050" dirty="0" err="1" smtClean="0"/>
              <a:t>mD</a:t>
            </a:r>
            <a:r>
              <a:rPr lang="en-US" sz="1050" dirty="0" smtClean="0"/>
              <a:t>) results in more confidence and better precision. The use of up to 18 different scattering angles (as with the DAWN) results in even more confidence.</a:t>
            </a:r>
          </a:p>
          <a:p>
            <a:r>
              <a:rPr lang="en-US" sz="1050" dirty="0" smtClean="0"/>
              <a:t>For samples with a polydisperse molar mass distribution and for polymers with radii greater than 50 nm, using even the Zimm plotting formalism may result in curvature. In this case a 2nd order (or higher) polynomial may be required to adequately fit the experimental angular data and allow a reliable fit to zero angle.  To plot a 2nd order polynomial more than 3 data points should be used.  For polymers with radii greater than 50 nm, therefore, the 18 angle DAWN is recommended.</a:t>
            </a:r>
          </a:p>
          <a:p>
            <a:r>
              <a:rPr lang="en-US" sz="1050" dirty="0" smtClean="0"/>
              <a:t>ASTRA has a “random coil” model option which may be used to analyze polymers with radii greater than 50 nm if the polymer is a random coil. This option extends the range of the miniDAWN.</a:t>
            </a:r>
          </a:p>
          <a:p>
            <a:pPr eaLnBrk="1" hangingPunct="1">
              <a:lnSpc>
                <a:spcPct val="10000"/>
              </a:lnSpc>
            </a:pPr>
            <a:endParaRPr lang="en-US" dirty="0" smtClean="0"/>
          </a:p>
        </p:txBody>
      </p:sp>
      <p:sp>
        <p:nvSpPr>
          <p:cNvPr id="24582" name="Line 4"/>
          <p:cNvSpPr>
            <a:spLocks noChangeShapeType="1"/>
          </p:cNvSpPr>
          <p:nvPr/>
        </p:nvSpPr>
        <p:spPr bwMode="auto">
          <a:xfrm>
            <a:off x="1105003" y="5199076"/>
            <a:ext cx="4647994" cy="0"/>
          </a:xfrm>
          <a:prstGeom prst="line">
            <a:avLst/>
          </a:prstGeom>
          <a:noFill/>
          <a:ln w="12700">
            <a:solidFill>
              <a:schemeClr val="tx2"/>
            </a:solidFill>
            <a:round/>
            <a:headEnd type="none" w="sm" len="sm"/>
            <a:tailEnd type="none" w="sm" len="sm"/>
          </a:ln>
        </p:spPr>
        <p:txBody>
          <a:bodyPr wrap="none" lIns="92036" tIns="46018" rIns="92036" bIns="46018" anchor="ctr"/>
          <a:lstStyle/>
          <a:p>
            <a:endParaRPr lang="en-US"/>
          </a:p>
        </p:txBody>
      </p:sp>
      <p:sp>
        <p:nvSpPr>
          <p:cNvPr id="8" name="Footer Placeholder 7"/>
          <p:cNvSpPr>
            <a:spLocks noGrp="1"/>
          </p:cNvSpPr>
          <p:nvPr>
            <p:ph type="ftr" sz="quarter" idx="11"/>
          </p:nvPr>
        </p:nvSpPr>
        <p:spPr/>
        <p:txBody>
          <a:bodyPr/>
          <a:lstStyle/>
          <a:p>
            <a:pPr>
              <a:defRPr/>
            </a:pPr>
            <a:r>
              <a:rPr lang="en-US" smtClean="0"/>
              <a:t>© Wyatt Technology Corporation 2011 – All Rights Reserved</a:t>
            </a:r>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5"/>
          <p:cNvSpPr>
            <a:spLocks noGrp="1" noChangeArrowheads="1"/>
          </p:cNvSpPr>
          <p:nvPr>
            <p:ph type="sldNum" sz="quarter" idx="5"/>
          </p:nvPr>
        </p:nvSpPr>
        <p:spPr/>
        <p:txBody>
          <a:bodyPr/>
          <a:lstStyle/>
          <a:p>
            <a:fld id="{A5B3CA1F-237F-4364-B616-563DAEAF7799}" type="slidenum">
              <a:rPr lang="en-US" smtClean="0"/>
              <a:pPr/>
              <a:t>7</a:t>
            </a:fld>
            <a:endParaRPr lang="en-US" dirty="0"/>
          </a:p>
        </p:txBody>
      </p:sp>
      <p:sp>
        <p:nvSpPr>
          <p:cNvPr id="25605" name="Rectangle 3"/>
          <p:cNvSpPr>
            <a:spLocks noGrp="1" noChangeArrowheads="1"/>
          </p:cNvSpPr>
          <p:nvPr>
            <p:ph type="body" idx="1"/>
          </p:nvPr>
        </p:nvSpPr>
        <p:spPr/>
        <p:txBody>
          <a:bodyPr>
            <a:normAutofit/>
          </a:bodyPr>
          <a:lstStyle/>
          <a:p>
            <a:r>
              <a:rPr lang="en-US" u="sng" dirty="0" smtClean="0"/>
              <a:t>Notes:  </a:t>
            </a:r>
          </a:p>
          <a:p>
            <a:r>
              <a:rPr lang="en-US" sz="1050" dirty="0" smtClean="0"/>
              <a:t>The ASTRA software automatically computes the value of the stretch factor k to properly scale both the angular and the concentration data on the same axis.  The user can only change the sign of k.</a:t>
            </a:r>
          </a:p>
          <a:p>
            <a:r>
              <a:rPr lang="en-US" sz="1050" dirty="0" smtClean="0"/>
              <a:t>Changing the sign of the stretch factor in the Zimm plot does not change the computed results.  It only changes the view of the Zimm plot which sometimes makes it easier to visually evaluate how well the data has been fit.</a:t>
            </a:r>
          </a:p>
          <a:p>
            <a:endParaRPr lang="en-US" dirty="0" smtClean="0"/>
          </a:p>
          <a:p>
            <a:endParaRPr lang="en-US" dirty="0" smtClean="0"/>
          </a:p>
          <a:p>
            <a:endParaRPr lang="en-US" dirty="0" smtClean="0"/>
          </a:p>
        </p:txBody>
      </p:sp>
      <p:sp>
        <p:nvSpPr>
          <p:cNvPr id="8" name="Footer Placeholder 7"/>
          <p:cNvSpPr>
            <a:spLocks noGrp="1"/>
          </p:cNvSpPr>
          <p:nvPr>
            <p:ph type="ftr" sz="quarter" idx="11"/>
          </p:nvPr>
        </p:nvSpPr>
        <p:spPr/>
        <p:txBody>
          <a:bodyPr/>
          <a:lstStyle/>
          <a:p>
            <a:r>
              <a:rPr lang="en-US" smtClean="0"/>
              <a:t>© Wyatt Technology Corporation 2011 – All Rights Reserved</a:t>
            </a:r>
            <a:endParaRPr lang="en-US" dirty="0"/>
          </a:p>
        </p:txBody>
      </p:sp>
      <p:sp>
        <p:nvSpPr>
          <p:cNvPr id="11" name="Slide Image Placeholder 10"/>
          <p:cNvSpPr>
            <a:spLocks noGrp="1" noRot="1" noChangeAspect="1"/>
          </p:cNvSpPr>
          <p:nvPr>
            <p:ph type="sldImg"/>
          </p:nvPr>
        </p:nvSpPr>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5"/>
          <p:cNvSpPr>
            <a:spLocks noGrp="1" noChangeArrowheads="1"/>
          </p:cNvSpPr>
          <p:nvPr>
            <p:ph type="sldNum" sz="quarter" idx="5"/>
          </p:nvPr>
        </p:nvSpPr>
        <p:spPr/>
        <p:txBody>
          <a:bodyPr/>
          <a:lstStyle/>
          <a:p>
            <a:fld id="{C50B9863-B117-4906-A8E2-58B1D78E8A55}" type="slidenum">
              <a:rPr lang="en-US" smtClean="0"/>
              <a:pPr/>
              <a:t>8</a:t>
            </a:fld>
            <a:endParaRPr lang="en-US"/>
          </a:p>
        </p:txBody>
      </p:sp>
      <p:sp>
        <p:nvSpPr>
          <p:cNvPr id="22533" name="Rectangle 3"/>
          <p:cNvSpPr>
            <a:spLocks noGrp="1" noChangeArrowheads="1"/>
          </p:cNvSpPr>
          <p:nvPr>
            <p:ph type="body" idx="1"/>
          </p:nvPr>
        </p:nvSpPr>
        <p:spPr/>
        <p:txBody>
          <a:bodyPr>
            <a:normAutofit/>
          </a:bodyPr>
          <a:lstStyle/>
          <a:p>
            <a:r>
              <a:rPr lang="en-US" u="sng" dirty="0" smtClean="0"/>
              <a:t>Notes:  </a:t>
            </a:r>
          </a:p>
          <a:p>
            <a:pPr marL="169633" indent="-169633">
              <a:buFont typeface="Arial" pitchFamily="34" charset="0"/>
              <a:buChar char="•"/>
            </a:pPr>
            <a:r>
              <a:rPr lang="en-US" sz="1050" dirty="0" smtClean="0"/>
              <a:t>The Rayleigh-Gans-Debye (RGD) equations can be recast to facilitate data analysis using the Zimm formalism.  </a:t>
            </a:r>
          </a:p>
          <a:p>
            <a:pPr marL="169633" indent="-169633">
              <a:buFont typeface="Arial" pitchFamily="34" charset="0"/>
              <a:buChar char="•"/>
            </a:pPr>
            <a:r>
              <a:rPr lang="en-US" sz="1050" dirty="0" smtClean="0"/>
              <a:t>In their new form, the light scattering equations offer a simple means to retrieve the quantities of interest from linear relationships at low angle and concentration limits.  For example, in the low angle limit the form factor P(0) = 1.  It is then easy to write the Zimm formalism equations such that the second virial coefficient can be obtained from the slope of a linear relationship, and the molar mass from the intercept.</a:t>
            </a:r>
          </a:p>
          <a:p>
            <a:pPr marL="169633" indent="-169633">
              <a:buFont typeface="Arial" pitchFamily="34" charset="0"/>
              <a:buChar char="•"/>
            </a:pPr>
            <a:r>
              <a:rPr lang="en-US" sz="1050" dirty="0" smtClean="0"/>
              <a:t>Similarly, the low concentration limit equation can be written in a linear form.. If the expression for the form factor P(</a:t>
            </a:r>
            <a:r>
              <a:rPr lang="en-US" sz="1050" dirty="0" smtClean="0">
                <a:sym typeface="Symbol"/>
              </a:rPr>
              <a:t></a:t>
            </a:r>
            <a:r>
              <a:rPr lang="en-US" sz="1050" dirty="0" smtClean="0"/>
              <a:t>) is written out (and a little algebra performed!), the slope of the resulting linear equations gives the rms radius, and the intercept the molar mass.</a:t>
            </a:r>
          </a:p>
          <a:p>
            <a:endParaRPr lang="en-US" u="sng" dirty="0" smtClean="0"/>
          </a:p>
          <a:p>
            <a:r>
              <a:rPr lang="en-US" u="sng" dirty="0" smtClean="0"/>
              <a:t>Key Ideas</a:t>
            </a:r>
          </a:p>
          <a:p>
            <a:pPr marL="171450" indent="-171450">
              <a:buFont typeface="Arial" pitchFamily="34" charset="0"/>
              <a:buChar char="•"/>
            </a:pPr>
            <a:r>
              <a:rPr lang="en-US" sz="1050" b="1" dirty="0" smtClean="0"/>
              <a:t>Zimm formalism  </a:t>
            </a:r>
            <a:r>
              <a:rPr lang="en-US" sz="1050" dirty="0" smtClean="0"/>
              <a:t>-  In the Zimm formalism, the RGD equations are recast such that K*c/R(</a:t>
            </a:r>
            <a:r>
              <a:rPr lang="en-US" sz="1050" dirty="0" smtClean="0">
                <a:sym typeface="Symbol"/>
              </a:rPr>
              <a:t></a:t>
            </a:r>
            <a:r>
              <a:rPr lang="en-US" sz="1050" dirty="0" smtClean="0"/>
              <a:t>) is on the left-hand side of the equations.  Recasting the equations this way makes it possible to obtain the quantities of interest from the data using simple linear extrapolations in a Zimm or Debye plot (to be discussed later).  As will be discussed in tomorrow’s lecture, there are also Berry and Debye formalisms that are useful for different polymer size ranges.</a:t>
            </a:r>
          </a:p>
        </p:txBody>
      </p:sp>
      <p:sp>
        <p:nvSpPr>
          <p:cNvPr id="7" name="Footer Placeholder 6"/>
          <p:cNvSpPr>
            <a:spLocks noGrp="1"/>
          </p:cNvSpPr>
          <p:nvPr>
            <p:ph type="ftr" sz="quarter" idx="11"/>
          </p:nvPr>
        </p:nvSpPr>
        <p:spPr/>
        <p:txBody>
          <a:bodyPr/>
          <a:lstStyle/>
          <a:p>
            <a:r>
              <a:rPr lang="en-US" smtClean="0"/>
              <a:t>© Wyatt Technology Corporation 2011 – All Rights Reserved</a:t>
            </a:r>
            <a:endParaRPr lang="en-US"/>
          </a:p>
        </p:txBody>
      </p:sp>
      <p:sp>
        <p:nvSpPr>
          <p:cNvPr id="11" name="Slide Image Placeholder 10"/>
          <p:cNvSpPr>
            <a:spLocks noGrp="1" noRot="1" noChangeAspect="1"/>
          </p:cNvSpPr>
          <p:nvPr>
            <p:ph type="sldImg"/>
          </p:nvPr>
        </p:nvSpPr>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5"/>
          <p:cNvSpPr>
            <a:spLocks noGrp="1" noChangeArrowheads="1"/>
          </p:cNvSpPr>
          <p:nvPr>
            <p:ph type="sldNum" sz="quarter" idx="5"/>
          </p:nvPr>
        </p:nvSpPr>
        <p:spPr/>
        <p:txBody>
          <a:bodyPr/>
          <a:lstStyle/>
          <a:p>
            <a:pPr>
              <a:defRPr/>
            </a:pPr>
            <a:fld id="{16C6C698-D1DE-40EA-8676-62AC2254B5B9}" type="slidenum">
              <a:rPr lang="en-US"/>
              <a:pPr>
                <a:defRPr/>
              </a:pPr>
              <a:t>9</a:t>
            </a:fld>
            <a:endParaRPr lang="en-US"/>
          </a:p>
        </p:txBody>
      </p:sp>
      <p:sp>
        <p:nvSpPr>
          <p:cNvPr id="23556" name="Rectangle 2"/>
          <p:cNvSpPr>
            <a:spLocks noGrp="1" noRot="1" noChangeAspect="1" noChangeArrowheads="1" noTextEdit="1"/>
          </p:cNvSpPr>
          <p:nvPr>
            <p:ph type="sldImg"/>
          </p:nvPr>
        </p:nvSpPr>
        <p:spPr>
          <a:ln cap="flat"/>
        </p:spPr>
      </p:sp>
      <p:sp>
        <p:nvSpPr>
          <p:cNvPr id="23557" name="Rectangle 3"/>
          <p:cNvSpPr>
            <a:spLocks noGrp="1" noChangeArrowheads="1"/>
          </p:cNvSpPr>
          <p:nvPr>
            <p:ph type="body" idx="1"/>
          </p:nvPr>
        </p:nvSpPr>
        <p:spPr>
          <a:noFill/>
          <a:ln/>
        </p:spPr>
        <p:txBody>
          <a:bodyPr/>
          <a:lstStyle/>
          <a:p>
            <a:pPr eaLnBrk="1" hangingPunct="1"/>
            <a:r>
              <a:rPr lang="en-US" u="sng" dirty="0" smtClean="0"/>
              <a:t>Notes:</a:t>
            </a:r>
            <a:r>
              <a:rPr lang="en-US" dirty="0" smtClean="0"/>
              <a:t>  </a:t>
            </a:r>
          </a:p>
          <a:p>
            <a:pPr marL="169633" indent="-169633" eaLnBrk="1" hangingPunct="1">
              <a:buFont typeface="Arial" pitchFamily="34" charset="0"/>
              <a:buChar char="•"/>
            </a:pPr>
            <a:r>
              <a:rPr lang="en-US" sz="1050" dirty="0" smtClean="0"/>
              <a:t>What makes the </a:t>
            </a:r>
            <a:r>
              <a:rPr lang="en-US" sz="1050" i="1" dirty="0" smtClean="0"/>
              <a:t>Zimm plot</a:t>
            </a:r>
            <a:r>
              <a:rPr lang="en-US" sz="1050" dirty="0" smtClean="0"/>
              <a:t> unique is that both the angular and the concentration dependence of the scattering is displayed in one plot.  From a single Zimm plot the molar mass </a:t>
            </a:r>
            <a:r>
              <a:rPr lang="en-US" sz="1050" i="1" dirty="0" smtClean="0"/>
              <a:t>M</a:t>
            </a:r>
            <a:r>
              <a:rPr lang="en-US" sz="1050" dirty="0" smtClean="0"/>
              <a:t>, the rms radius </a:t>
            </a:r>
            <a:r>
              <a:rPr lang="en-US" sz="1050" i="1" dirty="0" smtClean="0"/>
              <a:t>r</a:t>
            </a:r>
            <a:r>
              <a:rPr lang="en-US" sz="1050" i="1" baseline="-25000" dirty="0" smtClean="0"/>
              <a:t>g</a:t>
            </a:r>
            <a:r>
              <a:rPr lang="en-US" sz="1050" dirty="0" smtClean="0"/>
              <a:t>, and the second virial coefficient </a:t>
            </a:r>
            <a:r>
              <a:rPr lang="en-US" sz="1050" i="1" dirty="0" smtClean="0"/>
              <a:t>A</a:t>
            </a:r>
            <a:r>
              <a:rPr lang="en-US" sz="1050" baseline="-25000" dirty="0" smtClean="0"/>
              <a:t>2</a:t>
            </a:r>
            <a:r>
              <a:rPr lang="en-US" sz="1050" dirty="0" smtClean="0"/>
              <a:t> can be determined.</a:t>
            </a:r>
            <a:endParaRPr lang="en-US" sz="1050" b="1" dirty="0" smtClean="0"/>
          </a:p>
          <a:p>
            <a:pPr marL="169633" indent="-169633" eaLnBrk="1" hangingPunct="1">
              <a:buFont typeface="Arial" pitchFamily="34" charset="0"/>
              <a:buChar char="•"/>
            </a:pPr>
            <a:r>
              <a:rPr lang="en-US" sz="1050" dirty="0" smtClean="0"/>
              <a:t>The rms radius is always obtained from the </a:t>
            </a:r>
            <a:r>
              <a:rPr lang="en-US" sz="1050" i="1" dirty="0" smtClean="0"/>
              <a:t>angular</a:t>
            </a:r>
            <a:r>
              <a:rPr lang="en-US" sz="1050" dirty="0" smtClean="0"/>
              <a:t> dependence of the light scattering.  It is computed from the slope of the angular dependence after a fit to zero concentration.</a:t>
            </a:r>
          </a:p>
          <a:p>
            <a:pPr marL="169633" indent="-169633" eaLnBrk="1" hangingPunct="1">
              <a:buFont typeface="Arial" pitchFamily="34" charset="0"/>
              <a:buChar char="•"/>
            </a:pPr>
            <a:r>
              <a:rPr lang="en-US" sz="1050" dirty="0" smtClean="0"/>
              <a:t>The second virial coefficient is always obtained from the </a:t>
            </a:r>
            <a:r>
              <a:rPr lang="en-US" sz="1050" i="1" dirty="0" smtClean="0"/>
              <a:t>concentration</a:t>
            </a:r>
            <a:r>
              <a:rPr lang="en-US" sz="1050" dirty="0" smtClean="0"/>
              <a:t> dependence of the scattering.  It is computed from the slope of the concentration dependence after a fit to zero angle.</a:t>
            </a:r>
          </a:p>
          <a:p>
            <a:pPr eaLnBrk="1" hangingPunct="1"/>
            <a:endParaRPr lang="en-US" u="sng" dirty="0" smtClean="0"/>
          </a:p>
          <a:p>
            <a:pPr eaLnBrk="1" hangingPunct="1"/>
            <a:r>
              <a:rPr lang="en-US" u="sng" dirty="0" smtClean="0"/>
              <a:t>Key Ideas</a:t>
            </a:r>
            <a:endParaRPr lang="en-US" dirty="0" smtClean="0"/>
          </a:p>
          <a:p>
            <a:pPr marL="169633" indent="-169633" eaLnBrk="1" hangingPunct="1">
              <a:buFontTx/>
              <a:buChar char="•"/>
            </a:pPr>
            <a:r>
              <a:rPr lang="en-US" sz="1050" b="1" dirty="0" smtClean="0"/>
              <a:t>Zimm plot</a:t>
            </a:r>
            <a:r>
              <a:rPr lang="en-US" sz="1050" dirty="0" smtClean="0"/>
              <a:t>  -  A graphical representation of the data that enables the molar mass, rms radius, and second virial coefficient to be retrieved from light scattering data.  To make a Zimm plot, it is necessary to make light scattering measurements at multiple angles and concentrations.  In tomorrow’s lecture the Debye plot will be discussed, which is a graphical method to retrieve the molar mass and rms radius by measuring the light scattering at multiple angles with only one concentration.</a:t>
            </a:r>
          </a:p>
          <a:p>
            <a:pPr marL="169633" indent="-169633" eaLnBrk="1" hangingPunct="1">
              <a:buFontTx/>
              <a:buChar char="•"/>
            </a:pPr>
            <a:r>
              <a:rPr lang="en-US" sz="1050" b="1" dirty="0" smtClean="0"/>
              <a:t>Stretch factor </a:t>
            </a:r>
            <a:r>
              <a:rPr lang="en-US" sz="1050" b="1" i="1" dirty="0" smtClean="0"/>
              <a:t>k</a:t>
            </a:r>
            <a:r>
              <a:rPr lang="en-US" sz="1050" b="1" dirty="0" smtClean="0"/>
              <a:t>  </a:t>
            </a:r>
            <a:r>
              <a:rPr lang="en-US" sz="1050" dirty="0" smtClean="0"/>
              <a:t>-  A factor determined by the ASTRA software to put the values of </a:t>
            </a:r>
            <a:r>
              <a:rPr lang="en-US" sz="1050" i="1" dirty="0" err="1" smtClean="0"/>
              <a:t>kc</a:t>
            </a:r>
            <a:r>
              <a:rPr lang="en-US" sz="1050" dirty="0" smtClean="0"/>
              <a:t> and sin</a:t>
            </a:r>
            <a:r>
              <a:rPr lang="en-US" sz="1050" baseline="30000" dirty="0" smtClean="0"/>
              <a:t>2</a:t>
            </a:r>
            <a:r>
              <a:rPr lang="en-US" sz="1050" dirty="0" smtClean="0"/>
              <a:t>(</a:t>
            </a:r>
            <a:r>
              <a:rPr lang="en-US" sz="1050" i="1" dirty="0" smtClean="0">
                <a:latin typeface="Symbol" pitchFamily="18" charset="2"/>
              </a:rPr>
              <a:t>q</a:t>
            </a:r>
            <a:r>
              <a:rPr lang="en-US" sz="1050" dirty="0" smtClean="0"/>
              <a:t>/2) in the same numerical range for a clearer visual presentation of the data.  The final results are independent of the stretch factor.</a:t>
            </a:r>
            <a:endParaRPr lang="en-US" sz="1050" b="1" dirty="0" smtClean="0"/>
          </a:p>
        </p:txBody>
      </p:sp>
      <p:sp>
        <p:nvSpPr>
          <p:cNvPr id="7" name="Footer Placeholder 6"/>
          <p:cNvSpPr>
            <a:spLocks noGrp="1"/>
          </p:cNvSpPr>
          <p:nvPr>
            <p:ph type="ftr" sz="quarter" idx="11"/>
          </p:nvPr>
        </p:nvSpPr>
        <p:spPr/>
        <p:txBody>
          <a:bodyPr/>
          <a:lstStyle/>
          <a:p>
            <a:pPr>
              <a:defRPr/>
            </a:pPr>
            <a:r>
              <a:rPr lang="en-US" smtClean="0"/>
              <a:t>© Wyatt Technology Corporation 2011 – All Rights Reserved</a:t>
            </a: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hf sldNum="0" hdr="0" dt="0"/>
</p:sldLayout>
</file>

<file path=ppt/slideLayouts/slideLayout2.xml><?xml version="1.0" encoding="utf-8"?>
<p:sldLayout xmlns:a="http://schemas.openxmlformats.org/drawingml/2006/main" xmlns:r="http://schemas.openxmlformats.org/officeDocument/2006/relationships" xmlns:p="http://schemas.openxmlformats.org/presentationml/2006/main">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itle 6"/>
          <p:cNvSpPr>
            <a:spLocks noGrp="1"/>
          </p:cNvSpPr>
          <p:nvPr>
            <p:ph type="title"/>
          </p:nvPr>
        </p:nvSpPr>
        <p:spPr/>
        <p:txBody>
          <a:bodyPr/>
          <a:lstStyle>
            <a:lvl1pPr>
              <a:defRPr lang="en-US" sz="3200" b="1" i="1" dirty="0">
                <a:solidFill>
                  <a:schemeClr val="tx1"/>
                </a:solidFill>
                <a:latin typeface="Calibri" pitchFamily="34" charset="0"/>
                <a:ea typeface="+mj-ea"/>
                <a:cs typeface="+mj-cs"/>
              </a:defRPr>
            </a:lvl1pPr>
          </a:lstStyle>
          <a:p>
            <a:r>
              <a:rPr lang="en-US" smtClean="0"/>
              <a:t>Click to edit Master title style</a:t>
            </a:r>
            <a:endParaRPr lang="en-US" dirty="0"/>
          </a:p>
        </p:txBody>
      </p:sp>
    </p:spTree>
  </p:cSld>
  <p:clrMapOvr>
    <a:masterClrMapping/>
  </p:clrMapOvr>
  <p:hf sldNum="0" hdr="0" dt="0"/>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hf sldNum="0" hd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vmlDrawing" Target="../drawings/vmlDrawing1.v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w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3" name="Text Box 3"/>
          <p:cNvSpPr txBox="1">
            <a:spLocks noChangeArrowheads="1"/>
          </p:cNvSpPr>
          <p:nvPr/>
        </p:nvSpPr>
        <p:spPr bwMode="auto">
          <a:xfrm>
            <a:off x="0" y="0"/>
            <a:ext cx="9144000" cy="457200"/>
          </a:xfrm>
          <a:prstGeom prst="rect">
            <a:avLst/>
          </a:prstGeom>
          <a:noFill/>
          <a:ln w="9525">
            <a:noFill/>
            <a:miter lim="800000"/>
            <a:headEnd/>
            <a:tailEnd/>
          </a:ln>
          <a:effectLst/>
        </p:spPr>
        <p:txBody>
          <a:bodyPr>
            <a:spAutoFit/>
          </a:bodyPr>
          <a:lstStyle/>
          <a:p>
            <a:pPr eaLnBrk="0" hangingPunct="0">
              <a:defRPr/>
            </a:pPr>
            <a:endParaRPr lang="en-US" dirty="0">
              <a:cs typeface="+mn-cs"/>
            </a:endParaRPr>
          </a:p>
        </p:txBody>
      </p:sp>
      <p:sp>
        <p:nvSpPr>
          <p:cNvPr id="20489" name="Line 9"/>
          <p:cNvSpPr>
            <a:spLocks noChangeShapeType="1"/>
          </p:cNvSpPr>
          <p:nvPr/>
        </p:nvSpPr>
        <p:spPr bwMode="auto">
          <a:xfrm>
            <a:off x="0" y="692150"/>
            <a:ext cx="2268538" cy="0"/>
          </a:xfrm>
          <a:prstGeom prst="line">
            <a:avLst/>
          </a:prstGeom>
          <a:noFill/>
          <a:ln w="9525">
            <a:solidFill>
              <a:schemeClr val="tx1"/>
            </a:solidFill>
            <a:round/>
            <a:headEnd/>
            <a:tailEnd/>
          </a:ln>
          <a:effectLst/>
        </p:spPr>
        <p:txBody>
          <a:bodyPr/>
          <a:lstStyle/>
          <a:p>
            <a:pPr algn="ctr" eaLnBrk="0" hangingPunct="0">
              <a:defRPr/>
            </a:pPr>
            <a:endParaRPr lang="en-US" dirty="0">
              <a:cs typeface="+mn-cs"/>
            </a:endParaRPr>
          </a:p>
        </p:txBody>
      </p:sp>
      <p:sp>
        <p:nvSpPr>
          <p:cNvPr id="20484" name="Text Box 4"/>
          <p:cNvSpPr txBox="1">
            <a:spLocks noChangeArrowheads="1"/>
          </p:cNvSpPr>
          <p:nvPr/>
        </p:nvSpPr>
        <p:spPr bwMode="auto">
          <a:xfrm>
            <a:off x="0" y="0"/>
            <a:ext cx="9144000" cy="923925"/>
          </a:xfrm>
          <a:prstGeom prst="rect">
            <a:avLst/>
          </a:prstGeom>
          <a:gradFill flip="none" rotWithShape="1">
            <a:gsLst>
              <a:gs pos="0">
                <a:schemeClr val="accent3"/>
              </a:gs>
              <a:gs pos="100000">
                <a:schemeClr val="accent6">
                  <a:lumMod val="20000"/>
                  <a:lumOff val="80000"/>
                </a:schemeClr>
              </a:gs>
            </a:gsLst>
            <a:lin ang="18900000" scaled="1"/>
            <a:tileRect/>
          </a:gradFill>
          <a:ln w="9525">
            <a:noFill/>
            <a:miter lim="800000"/>
            <a:headEnd/>
            <a:tailEnd/>
          </a:ln>
          <a:effectLst/>
        </p:spPr>
        <p:txBody>
          <a:bodyPr/>
          <a:lstStyle/>
          <a:p>
            <a:pPr algn="ctr" eaLnBrk="0" hangingPunct="0">
              <a:defRPr/>
            </a:pPr>
            <a:endParaRPr lang="en-US" sz="4000" dirty="0">
              <a:cs typeface="+mn-cs"/>
            </a:endParaRPr>
          </a:p>
        </p:txBody>
      </p:sp>
      <p:graphicFrame>
        <p:nvGraphicFramePr>
          <p:cNvPr id="72706" name="Object 11"/>
          <p:cNvGraphicFramePr>
            <a:graphicFrameLocks/>
          </p:cNvGraphicFramePr>
          <p:nvPr/>
        </p:nvGraphicFramePr>
        <p:xfrm>
          <a:off x="66675" y="47625"/>
          <a:ext cx="1190625" cy="677863"/>
        </p:xfrm>
        <a:graphic>
          <a:graphicData uri="http://schemas.openxmlformats.org/presentationml/2006/ole">
            <p:oleObj spid="_x0000_s22530" name="FreeHand 5.0 Drawing" r:id="rId8" imgW="4003560" imgH="2427120" progId="">
              <p:embed/>
            </p:oleObj>
          </a:graphicData>
        </a:graphic>
      </p:graphicFrame>
      <p:sp>
        <p:nvSpPr>
          <p:cNvPr id="72713" name="Rectangle 12"/>
          <p:cNvSpPr>
            <a:spLocks noGrp="1" noChangeArrowheads="1"/>
          </p:cNvSpPr>
          <p:nvPr>
            <p:ph type="title"/>
          </p:nvPr>
        </p:nvSpPr>
        <p:spPr bwMode="auto">
          <a:xfrm>
            <a:off x="1328738" y="153988"/>
            <a:ext cx="7434262" cy="57308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Title</a:t>
            </a:r>
          </a:p>
        </p:txBody>
      </p:sp>
      <p:sp>
        <p:nvSpPr>
          <p:cNvPr id="72714" name="Rectangle 13"/>
          <p:cNvSpPr>
            <a:spLocks noGrp="1" noChangeArrowheads="1"/>
          </p:cNvSpPr>
          <p:nvPr>
            <p:ph type="body" idx="1"/>
          </p:nvPr>
        </p:nvSpPr>
        <p:spPr bwMode="auto">
          <a:xfrm>
            <a:off x="457200" y="1196975"/>
            <a:ext cx="8229600" cy="46085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6" name="Rectangle 2"/>
          <p:cNvSpPr>
            <a:spLocks noChangeArrowheads="1"/>
          </p:cNvSpPr>
          <p:nvPr/>
        </p:nvSpPr>
        <p:spPr bwMode="auto">
          <a:xfrm>
            <a:off x="0" y="6327648"/>
            <a:ext cx="9144000" cy="530352"/>
          </a:xfrm>
          <a:prstGeom prst="rect">
            <a:avLst/>
          </a:prstGeom>
          <a:gradFill flip="none" rotWithShape="1">
            <a:gsLst>
              <a:gs pos="0">
                <a:schemeClr val="accent3"/>
              </a:gs>
              <a:gs pos="100000">
                <a:schemeClr val="accent6">
                  <a:lumMod val="20000"/>
                  <a:lumOff val="80000"/>
                </a:schemeClr>
              </a:gs>
            </a:gsLst>
            <a:lin ang="2700000" scaled="1"/>
            <a:tileRect/>
          </a:gradFill>
          <a:ln w="9525">
            <a:noFill/>
            <a:miter lim="800000"/>
            <a:headEnd/>
            <a:tailEnd/>
          </a:ln>
          <a:effectLst/>
        </p:spPr>
        <p:txBody>
          <a:bodyPr wrap="none" anchor="ctr"/>
          <a:lstStyle/>
          <a:p>
            <a:pPr eaLnBrk="0" hangingPunct="0">
              <a:defRPr/>
            </a:pPr>
            <a:r>
              <a:rPr lang="de-DE" sz="1200" dirty="0">
                <a:cs typeface="+mn-cs"/>
              </a:rPr>
              <a:t>   </a:t>
            </a:r>
            <a:endParaRPr lang="de-DE" sz="1200" dirty="0" smtClean="0">
              <a:cs typeface="+mn-cs"/>
            </a:endParaRPr>
          </a:p>
          <a:p>
            <a:pPr algn="l" eaLnBrk="0" hangingPunct="0">
              <a:defRPr/>
            </a:pPr>
            <a:r>
              <a:rPr lang="de-DE" sz="800" b="0" dirty="0" smtClean="0">
                <a:cs typeface="+mn-cs"/>
              </a:rPr>
              <a:t>© </a:t>
            </a:r>
            <a:r>
              <a:rPr lang="de-DE" sz="1000" b="0" dirty="0">
                <a:latin typeface="Calibri" pitchFamily="34" charset="0"/>
                <a:cs typeface="+mn-cs"/>
              </a:rPr>
              <a:t>Wyatt Technology Corporation 2011 – All Rights Reserved</a:t>
            </a:r>
          </a:p>
        </p:txBody>
      </p:sp>
      <p:sp>
        <p:nvSpPr>
          <p:cNvPr id="19" name="Rectangle 18"/>
          <p:cNvSpPr>
            <a:spLocks noChangeArrowheads="1"/>
          </p:cNvSpPr>
          <p:nvPr/>
        </p:nvSpPr>
        <p:spPr bwMode="auto">
          <a:xfrm>
            <a:off x="8778240" y="0"/>
            <a:ext cx="365760" cy="276999"/>
          </a:xfrm>
          <a:prstGeom prst="rect">
            <a:avLst/>
          </a:prstGeom>
          <a:noFill/>
          <a:ln w="9525">
            <a:noFill/>
            <a:miter lim="800000"/>
            <a:headEnd/>
            <a:tailEnd/>
          </a:ln>
          <a:effectLst/>
        </p:spPr>
        <p:txBody>
          <a:bodyPr wrap="square">
            <a:spAutoFit/>
          </a:bodyPr>
          <a:lstStyle/>
          <a:p>
            <a:pPr algn="r" eaLnBrk="0" hangingPunct="0">
              <a:defRPr/>
            </a:pPr>
            <a:fld id="{83D78D79-86D9-4A5D-A155-84DB3D213E17}" type="slidenum">
              <a:rPr lang="de-DE" sz="1200">
                <a:latin typeface="Calibri" pitchFamily="34" charset="0"/>
                <a:cs typeface="+mn-cs"/>
              </a:rPr>
              <a:pPr algn="r" eaLnBrk="0" hangingPunct="0">
                <a:defRPr/>
              </a:pPr>
              <a:t>‹#›</a:t>
            </a:fld>
            <a:endParaRPr lang="en-US" sz="1200" dirty="0">
              <a:latin typeface="Calibri" pitchFamily="34" charset="0"/>
              <a:cs typeface="+mn-cs"/>
            </a:endParaRPr>
          </a:p>
        </p:txBody>
      </p:sp>
      <p:pic>
        <p:nvPicPr>
          <p:cNvPr id="72721" name="Picture 2490" descr="Wyatt logo no address full circle thicker lines"/>
          <p:cNvPicPr>
            <a:picLocks noChangeAspect="1" noChangeArrowheads="1"/>
          </p:cNvPicPr>
          <p:nvPr/>
        </p:nvPicPr>
        <p:blipFill>
          <a:blip r:embed="rId9" cstate="print"/>
          <a:srcRect r="7345"/>
          <a:stretch>
            <a:fillRect/>
          </a:stretch>
        </p:blipFill>
        <p:spPr bwMode="auto">
          <a:xfrm>
            <a:off x="7626096" y="6343027"/>
            <a:ext cx="1499616" cy="514973"/>
          </a:xfrm>
          <a:prstGeom prst="rect">
            <a:avLst/>
          </a:prstGeom>
          <a:noFill/>
          <a:ln w="9525">
            <a:noFill/>
            <a:miter lim="800000"/>
            <a:headEnd/>
            <a:tailEnd/>
          </a:ln>
        </p:spPr>
      </p:pic>
      <p:sp>
        <p:nvSpPr>
          <p:cNvPr id="15" name="Text Box 12"/>
          <p:cNvSpPr txBox="1">
            <a:spLocks noChangeArrowheads="1"/>
          </p:cNvSpPr>
          <p:nvPr/>
        </p:nvSpPr>
        <p:spPr bwMode="auto">
          <a:xfrm>
            <a:off x="2895600" y="4191000"/>
            <a:ext cx="1920875" cy="457200"/>
          </a:xfrm>
          <a:prstGeom prst="rect">
            <a:avLst/>
          </a:prstGeom>
          <a:noFill/>
          <a:ln w="25400">
            <a:noFill/>
            <a:miter lim="800000"/>
            <a:headEnd type="none" w="sm" len="sm"/>
            <a:tailEnd type="none" w="sm" len="sm"/>
          </a:ln>
          <a:effectLst/>
        </p:spPr>
        <p:txBody>
          <a:bodyPr>
            <a:spAutoFit/>
          </a:bodyPr>
          <a:lstStyle/>
          <a:p>
            <a:pPr algn="ctr" eaLnBrk="0" hangingPunct="0">
              <a:defRPr/>
            </a:pPr>
            <a:endParaRPr lang="en-US" dirty="0">
              <a:cs typeface="+mn-cs"/>
            </a:endParaRPr>
          </a:p>
        </p:txBody>
      </p:sp>
    </p:spTree>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Lst>
  <p:hf sldNum="0" hdr="0" dt="0"/>
  <p:txStyles>
    <p:titleStyle>
      <a:lvl1pPr algn="ctr" rtl="0" eaLnBrk="1" fontAlgn="base" hangingPunct="1">
        <a:spcBef>
          <a:spcPct val="0"/>
        </a:spcBef>
        <a:spcAft>
          <a:spcPct val="0"/>
        </a:spcAft>
        <a:defRPr sz="3200" b="1" i="1">
          <a:solidFill>
            <a:schemeClr val="tx1"/>
          </a:solidFill>
          <a:latin typeface="Calibri" pitchFamily="34" charset="0"/>
          <a:ea typeface="+mj-ea"/>
          <a:cs typeface="+mj-cs"/>
        </a:defRPr>
      </a:lvl1pPr>
      <a:lvl2pPr algn="ctr" rtl="0" eaLnBrk="1" fontAlgn="base" hangingPunct="1">
        <a:spcBef>
          <a:spcPct val="0"/>
        </a:spcBef>
        <a:spcAft>
          <a:spcPct val="0"/>
        </a:spcAft>
        <a:defRPr sz="3200" b="1" i="1">
          <a:solidFill>
            <a:srgbClr val="FFFF00"/>
          </a:solidFill>
          <a:latin typeface="Calibri" pitchFamily="34" charset="0"/>
          <a:cs typeface="Arial" charset="0"/>
        </a:defRPr>
      </a:lvl2pPr>
      <a:lvl3pPr algn="ctr" rtl="0" eaLnBrk="1" fontAlgn="base" hangingPunct="1">
        <a:spcBef>
          <a:spcPct val="0"/>
        </a:spcBef>
        <a:spcAft>
          <a:spcPct val="0"/>
        </a:spcAft>
        <a:defRPr sz="3200" b="1" i="1">
          <a:solidFill>
            <a:srgbClr val="FFFF00"/>
          </a:solidFill>
          <a:latin typeface="Calibri" pitchFamily="34" charset="0"/>
          <a:cs typeface="Arial" charset="0"/>
        </a:defRPr>
      </a:lvl3pPr>
      <a:lvl4pPr algn="ctr" rtl="0" eaLnBrk="1" fontAlgn="base" hangingPunct="1">
        <a:spcBef>
          <a:spcPct val="0"/>
        </a:spcBef>
        <a:spcAft>
          <a:spcPct val="0"/>
        </a:spcAft>
        <a:defRPr sz="3200" b="1" i="1">
          <a:solidFill>
            <a:srgbClr val="FFFF00"/>
          </a:solidFill>
          <a:latin typeface="Calibri" pitchFamily="34" charset="0"/>
          <a:cs typeface="Arial" charset="0"/>
        </a:defRPr>
      </a:lvl4pPr>
      <a:lvl5pPr algn="ctr" rtl="0" eaLnBrk="1" fontAlgn="base" hangingPunct="1">
        <a:spcBef>
          <a:spcPct val="0"/>
        </a:spcBef>
        <a:spcAft>
          <a:spcPct val="0"/>
        </a:spcAft>
        <a:defRPr sz="3200" b="1" i="1">
          <a:solidFill>
            <a:srgbClr val="FFFF00"/>
          </a:solidFill>
          <a:latin typeface="Calibri" pitchFamily="34" charset="0"/>
          <a:cs typeface="Arial" charset="0"/>
        </a:defRPr>
      </a:lvl5pPr>
      <a:lvl6pPr marL="457200" algn="ctr" rtl="0" eaLnBrk="1" fontAlgn="base" hangingPunct="1">
        <a:spcBef>
          <a:spcPct val="0"/>
        </a:spcBef>
        <a:spcAft>
          <a:spcPct val="0"/>
        </a:spcAft>
        <a:defRPr sz="2400" b="1" i="1">
          <a:solidFill>
            <a:srgbClr val="FFFF00"/>
          </a:solidFill>
          <a:latin typeface="Arial" charset="0"/>
          <a:cs typeface="Arial" charset="0"/>
        </a:defRPr>
      </a:lvl6pPr>
      <a:lvl7pPr marL="914400" algn="ctr" rtl="0" eaLnBrk="1" fontAlgn="base" hangingPunct="1">
        <a:spcBef>
          <a:spcPct val="0"/>
        </a:spcBef>
        <a:spcAft>
          <a:spcPct val="0"/>
        </a:spcAft>
        <a:defRPr sz="2400" b="1" i="1">
          <a:solidFill>
            <a:srgbClr val="FFFF00"/>
          </a:solidFill>
          <a:latin typeface="Arial" charset="0"/>
          <a:cs typeface="Arial" charset="0"/>
        </a:defRPr>
      </a:lvl7pPr>
      <a:lvl8pPr marL="1371600" algn="ctr" rtl="0" eaLnBrk="1" fontAlgn="base" hangingPunct="1">
        <a:spcBef>
          <a:spcPct val="0"/>
        </a:spcBef>
        <a:spcAft>
          <a:spcPct val="0"/>
        </a:spcAft>
        <a:defRPr sz="2400" b="1" i="1">
          <a:solidFill>
            <a:srgbClr val="FFFF00"/>
          </a:solidFill>
          <a:latin typeface="Arial" charset="0"/>
          <a:cs typeface="Arial" charset="0"/>
        </a:defRPr>
      </a:lvl8pPr>
      <a:lvl9pPr marL="1828800" algn="ctr" rtl="0" eaLnBrk="1" fontAlgn="base" hangingPunct="1">
        <a:spcBef>
          <a:spcPct val="0"/>
        </a:spcBef>
        <a:spcAft>
          <a:spcPct val="0"/>
        </a:spcAft>
        <a:defRPr sz="2400" b="1" i="1">
          <a:solidFill>
            <a:srgbClr val="FFFF00"/>
          </a:solidFill>
          <a:latin typeface="Arial" charset="0"/>
          <a:cs typeface="Arial" charset="0"/>
        </a:defRPr>
      </a:lvl9pPr>
    </p:titleStyle>
    <p:bodyStyle>
      <a:lvl1pPr marL="342900" indent="-342900" algn="l" rtl="0" eaLnBrk="1" fontAlgn="base" hangingPunct="1">
        <a:spcBef>
          <a:spcPct val="20000"/>
        </a:spcBef>
        <a:spcAft>
          <a:spcPct val="0"/>
        </a:spcAft>
        <a:buChar char="•"/>
        <a:defRPr sz="2400">
          <a:solidFill>
            <a:schemeClr val="tx1"/>
          </a:solidFill>
          <a:latin typeface="Calibri" pitchFamily="34" charset="0"/>
          <a:ea typeface="+mn-ea"/>
          <a:cs typeface="+mn-cs"/>
        </a:defRPr>
      </a:lvl1pPr>
      <a:lvl2pPr marL="742950" indent="-285750" algn="l" rtl="0" eaLnBrk="1" fontAlgn="base" hangingPunct="1">
        <a:spcBef>
          <a:spcPct val="20000"/>
        </a:spcBef>
        <a:spcAft>
          <a:spcPct val="0"/>
        </a:spcAft>
        <a:buChar char="–"/>
        <a:defRPr sz="2000">
          <a:solidFill>
            <a:schemeClr val="tx1"/>
          </a:solidFill>
          <a:latin typeface="Calibri" pitchFamily="34" charset="0"/>
          <a:cs typeface="+mn-cs"/>
        </a:defRPr>
      </a:lvl2pPr>
      <a:lvl3pPr marL="1143000" indent="-228600" algn="l" rtl="0" eaLnBrk="1" fontAlgn="base" hangingPunct="1">
        <a:spcBef>
          <a:spcPct val="20000"/>
        </a:spcBef>
        <a:spcAft>
          <a:spcPct val="0"/>
        </a:spcAft>
        <a:buChar char="•"/>
        <a:defRPr>
          <a:solidFill>
            <a:schemeClr val="tx1"/>
          </a:solidFill>
          <a:latin typeface="Calibri" pitchFamily="34" charset="0"/>
          <a:cs typeface="+mn-cs"/>
        </a:defRPr>
      </a:lvl3pPr>
      <a:lvl4pPr marL="1600200" indent="-228600" algn="l" rtl="0" eaLnBrk="1" fontAlgn="base" hangingPunct="1">
        <a:spcBef>
          <a:spcPct val="20000"/>
        </a:spcBef>
        <a:spcAft>
          <a:spcPct val="0"/>
        </a:spcAft>
        <a:buChar char="–"/>
        <a:defRPr sz="1600">
          <a:solidFill>
            <a:schemeClr val="tx1"/>
          </a:solidFill>
          <a:latin typeface="Calibri" pitchFamily="34" charset="0"/>
          <a:cs typeface="+mn-cs"/>
        </a:defRPr>
      </a:lvl4pPr>
      <a:lvl5pPr marL="2057400" indent="-228600" algn="l" rtl="0" eaLnBrk="1" fontAlgn="base" hangingPunct="1">
        <a:spcBef>
          <a:spcPct val="20000"/>
        </a:spcBef>
        <a:spcAft>
          <a:spcPct val="0"/>
        </a:spcAft>
        <a:buChar char="»"/>
        <a:defRPr sz="1600">
          <a:solidFill>
            <a:schemeClr val="tx1"/>
          </a:solidFill>
          <a:latin typeface="Calibri" pitchFamily="34" charset="0"/>
          <a:cs typeface="+mn-cs"/>
        </a:defRPr>
      </a:lvl5pPr>
      <a:lvl6pPr marL="2514600" indent="-228600" algn="l" rtl="0" eaLnBrk="1" fontAlgn="base" hangingPunct="1">
        <a:spcBef>
          <a:spcPct val="20000"/>
        </a:spcBef>
        <a:spcAft>
          <a:spcPct val="0"/>
        </a:spcAft>
        <a:buChar char="»"/>
        <a:defRPr sz="1600">
          <a:solidFill>
            <a:schemeClr val="tx1"/>
          </a:solidFill>
          <a:latin typeface="+mn-lt"/>
          <a:cs typeface="+mn-cs"/>
        </a:defRPr>
      </a:lvl6pPr>
      <a:lvl7pPr marL="2971800" indent="-228600" algn="l" rtl="0" eaLnBrk="1" fontAlgn="base" hangingPunct="1">
        <a:spcBef>
          <a:spcPct val="20000"/>
        </a:spcBef>
        <a:spcAft>
          <a:spcPct val="0"/>
        </a:spcAft>
        <a:buChar char="»"/>
        <a:defRPr sz="1600">
          <a:solidFill>
            <a:schemeClr val="tx1"/>
          </a:solidFill>
          <a:latin typeface="+mn-lt"/>
          <a:cs typeface="+mn-cs"/>
        </a:defRPr>
      </a:lvl7pPr>
      <a:lvl8pPr marL="3429000" indent="-228600" algn="l" rtl="0" eaLnBrk="1" fontAlgn="base" hangingPunct="1">
        <a:spcBef>
          <a:spcPct val="20000"/>
        </a:spcBef>
        <a:spcAft>
          <a:spcPct val="0"/>
        </a:spcAft>
        <a:buChar char="»"/>
        <a:defRPr sz="1600">
          <a:solidFill>
            <a:schemeClr val="tx1"/>
          </a:solidFill>
          <a:latin typeface="+mn-lt"/>
          <a:cs typeface="+mn-cs"/>
        </a:defRPr>
      </a:lvl8pPr>
      <a:lvl9pPr marL="3886200" indent="-228600" algn="l" rtl="0" eaLnBrk="1" fontAlgn="base" hangingPunct="1">
        <a:spcBef>
          <a:spcPct val="20000"/>
        </a:spcBef>
        <a:spcAft>
          <a:spcPct val="0"/>
        </a:spcAft>
        <a:buChar char="»"/>
        <a:defRPr sz="16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oleObject" Target="../embeddings/oleObject4.bin"/><Relationship Id="rId2" Type="http://schemas.openxmlformats.org/officeDocument/2006/relationships/tags" Target="../tags/tag1.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ags" Target="../tags/tag2.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3.xml"/><Relationship Id="rId1" Type="http://schemas.openxmlformats.org/officeDocument/2006/relationships/vmlDrawing" Target="../drawings/vmlDrawing3.vml"/><Relationship Id="rId5" Type="http://schemas.openxmlformats.org/officeDocument/2006/relationships/oleObject" Target="../embeddings/oleObject5.bin"/><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4.xml"/><Relationship Id="rId1" Type="http://schemas.openxmlformats.org/officeDocument/2006/relationships/vmlDrawing" Target="../drawings/vmlDrawing4.vml"/><Relationship Id="rId6" Type="http://schemas.openxmlformats.org/officeDocument/2006/relationships/image" Target="../media/image8.emf"/><Relationship Id="rId5" Type="http://schemas.openxmlformats.org/officeDocument/2006/relationships/oleObject" Target="../embeddings/oleObject6.bin"/><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tags" Target="../tags/tag5.xml"/><Relationship Id="rId4" Type="http://schemas.openxmlformats.org/officeDocument/2006/relationships/image" Target="../media/image9.emf"/></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tags" Target="../tags/tag6.xml"/><Relationship Id="rId4" Type="http://schemas.openxmlformats.org/officeDocument/2006/relationships/image" Target="../media/image10.emf"/></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9.bin"/><Relationship Id="rId3" Type="http://schemas.openxmlformats.org/officeDocument/2006/relationships/slideLayout" Target="../slideLayouts/slideLayout3.xml"/><Relationship Id="rId7" Type="http://schemas.openxmlformats.org/officeDocument/2006/relationships/image" Target="../media/image13.jpeg"/><Relationship Id="rId2" Type="http://schemas.openxmlformats.org/officeDocument/2006/relationships/tags" Target="../tags/tag7.xml"/><Relationship Id="rId1" Type="http://schemas.openxmlformats.org/officeDocument/2006/relationships/vmlDrawing" Target="../drawings/vmlDrawing5.vml"/><Relationship Id="rId6" Type="http://schemas.openxmlformats.org/officeDocument/2006/relationships/oleObject" Target="../embeddings/oleObject8.bin"/><Relationship Id="rId5" Type="http://schemas.openxmlformats.org/officeDocument/2006/relationships/oleObject" Target="../embeddings/oleObject7.bin"/><Relationship Id="rId4" Type="http://schemas.openxmlformats.org/officeDocument/2006/relationships/notesSlide" Target="../notesSlides/notesSlide8.xml"/><Relationship Id="rId9" Type="http://schemas.openxmlformats.org/officeDocument/2006/relationships/image" Target="../media/image14.jpeg"/></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13.bin"/><Relationship Id="rId3" Type="http://schemas.openxmlformats.org/officeDocument/2006/relationships/slideLayout" Target="../slideLayouts/slideLayout3.xml"/><Relationship Id="rId7" Type="http://schemas.openxmlformats.org/officeDocument/2006/relationships/oleObject" Target="../embeddings/oleObject12.bin"/><Relationship Id="rId2" Type="http://schemas.openxmlformats.org/officeDocument/2006/relationships/tags" Target="../tags/tag8.xml"/><Relationship Id="rId1" Type="http://schemas.openxmlformats.org/officeDocument/2006/relationships/vmlDrawing" Target="../drawings/vmlDrawing6.vml"/><Relationship Id="rId6" Type="http://schemas.openxmlformats.org/officeDocument/2006/relationships/oleObject" Target="../embeddings/oleObject11.bin"/><Relationship Id="rId5" Type="http://schemas.openxmlformats.org/officeDocument/2006/relationships/oleObject" Target="../embeddings/oleObject10.bin"/><Relationship Id="rId10" Type="http://schemas.openxmlformats.org/officeDocument/2006/relationships/image" Target="../media/image14.jpeg"/><Relationship Id="rId4" Type="http://schemas.openxmlformats.org/officeDocument/2006/relationships/notesSlide" Target="../notesSlides/notesSlide9.xml"/><Relationship Id="rId9"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1026"/>
          <p:cNvSpPr>
            <a:spLocks noGrp="1" noChangeArrowheads="1"/>
          </p:cNvSpPr>
          <p:nvPr>
            <p:ph type="ctrTitle"/>
          </p:nvPr>
        </p:nvSpPr>
        <p:spPr>
          <a:xfrm>
            <a:off x="685800" y="1165156"/>
            <a:ext cx="7772400" cy="1754326"/>
          </a:xfrm>
        </p:spPr>
        <p:txBody>
          <a:bodyPr>
            <a:spAutoFit/>
          </a:bodyPr>
          <a:lstStyle/>
          <a:p>
            <a:pPr eaLnBrk="0" hangingPunct="0">
              <a:defRPr/>
            </a:pPr>
            <a:r>
              <a:rPr lang="en-US" sz="5400" kern="1200" dirty="0" smtClean="0">
                <a:solidFill>
                  <a:srgbClr val="7030A0"/>
                </a:solidFill>
                <a:effectLst>
                  <a:outerShdw blurRad="38100" dist="38100" dir="2700000" algn="tl">
                    <a:srgbClr val="000000">
                      <a:alpha val="43137"/>
                    </a:srgbClr>
                  </a:outerShdw>
                </a:effectLst>
              </a:rPr>
              <a:t>Notes on Batch Light Scattering Experiments</a:t>
            </a:r>
          </a:p>
        </p:txBody>
      </p:sp>
      <p:sp>
        <p:nvSpPr>
          <p:cNvPr id="6" name="Subtitle 4"/>
          <p:cNvSpPr txBox="1">
            <a:spLocks noGrp="1"/>
          </p:cNvSpPr>
          <p:nvPr>
            <p:ph type="subTitle" idx="1"/>
          </p:nvPr>
        </p:nvSpPr>
        <p:spPr/>
        <p:txBody>
          <a:bodyPr/>
          <a:lstStyle/>
          <a:p>
            <a:pPr marL="368172" indent="-368172">
              <a:spcBef>
                <a:spcPts val="1200"/>
              </a:spcBef>
              <a:spcAft>
                <a:spcPts val="1200"/>
              </a:spcAft>
              <a:defRPr/>
            </a:pPr>
            <a:r>
              <a:rPr lang="en-US" sz="3600" b="1" dirty="0" smtClean="0">
                <a:solidFill>
                  <a:srgbClr val="0000FF"/>
                </a:solidFill>
                <a:effectLst>
                  <a:outerShdw blurRad="38100" dist="38100" dir="2700000" algn="tl">
                    <a:srgbClr val="000000">
                      <a:alpha val="43137"/>
                    </a:srgbClr>
                  </a:outerShdw>
                </a:effectLst>
              </a:rPr>
              <a:t>Light Scattering University</a:t>
            </a:r>
          </a:p>
          <a:p>
            <a:pPr marL="368172" indent="-368172">
              <a:defRPr/>
            </a:pPr>
            <a:r>
              <a:rPr lang="en-US" sz="2600" b="1" dirty="0" smtClean="0">
                <a:solidFill>
                  <a:srgbClr val="0000FF"/>
                </a:solidFill>
                <a:effectLst>
                  <a:outerShdw blurRad="38100" dist="38100" dir="2700000" algn="tl">
                    <a:srgbClr val="000000">
                      <a:alpha val="43137"/>
                    </a:srgbClr>
                  </a:outerShdw>
                </a:effectLst>
              </a:rPr>
              <a:t>Wyatt Technology Corporation</a:t>
            </a:r>
          </a:p>
          <a:p>
            <a:pPr marL="368172" indent="-368172">
              <a:defRPr/>
            </a:pPr>
            <a:r>
              <a:rPr lang="en-US" sz="2600" b="1" dirty="0" smtClean="0">
                <a:solidFill>
                  <a:srgbClr val="0000FF"/>
                </a:solidFill>
                <a:effectLst>
                  <a:outerShdw blurRad="38100" dist="38100" dir="2700000" algn="tl">
                    <a:srgbClr val="000000">
                      <a:alpha val="43137"/>
                    </a:srgbClr>
                  </a:outerShdw>
                </a:effectLst>
              </a:rPr>
              <a:t>Santa Barbara, California</a:t>
            </a:r>
          </a:p>
          <a:p>
            <a:pPr marL="368172" indent="-368172">
              <a:defRPr/>
            </a:pPr>
            <a:endParaRPr lang="en-US" sz="2600" dirty="0"/>
          </a:p>
        </p:txBody>
      </p:sp>
      <p:sp>
        <p:nvSpPr>
          <p:cNvPr id="11267" name="Rectangle 1028"/>
          <p:cNvSpPr>
            <a:spLocks noChangeArrowheads="1"/>
          </p:cNvSpPr>
          <p:nvPr/>
        </p:nvSpPr>
        <p:spPr bwMode="auto">
          <a:xfrm>
            <a:off x="1143000" y="1447800"/>
            <a:ext cx="6705600" cy="3846513"/>
          </a:xfrm>
          <a:prstGeom prst="rect">
            <a:avLst/>
          </a:prstGeom>
          <a:noFill/>
          <a:ln w="9525">
            <a:noFill/>
            <a:miter lim="800000"/>
            <a:headEnd/>
            <a:tailEnd/>
          </a:ln>
        </p:spPr>
        <p:txBody>
          <a:bodyPr lIns="92075" tIns="46038" rIns="92075" bIns="46038"/>
          <a:lstStyle/>
          <a:p>
            <a:pPr marL="285750" indent="3175" algn="ctr">
              <a:lnSpc>
                <a:spcPct val="90000"/>
              </a:lnSpc>
              <a:spcBef>
                <a:spcPct val="30000"/>
              </a:spcBef>
            </a:pPr>
            <a:endParaRPr lang="en-US" b="1"/>
          </a:p>
          <a:p>
            <a:pPr marL="285750" indent="3175" algn="ctr">
              <a:lnSpc>
                <a:spcPct val="90000"/>
              </a:lnSpc>
              <a:spcBef>
                <a:spcPct val="30000"/>
              </a:spcBef>
            </a:pPr>
            <a:endParaRPr lang="en-US" b="1"/>
          </a:p>
          <a:p>
            <a:pPr marL="285750" indent="3175" algn="ctr">
              <a:lnSpc>
                <a:spcPct val="90000"/>
              </a:lnSpc>
              <a:spcBef>
                <a:spcPct val="30000"/>
              </a:spcBef>
            </a:pPr>
            <a:endParaRPr lang="en-US" sz="3200" b="1"/>
          </a:p>
          <a:p>
            <a:pPr marL="285750" indent="3175" algn="ctr">
              <a:lnSpc>
                <a:spcPct val="90000"/>
              </a:lnSpc>
              <a:spcBef>
                <a:spcPct val="30000"/>
              </a:spcBef>
            </a:pPr>
            <a:endParaRPr lang="en-US" sz="3200"/>
          </a:p>
          <a:p>
            <a:pPr marL="285750" indent="3175" algn="ctr">
              <a:lnSpc>
                <a:spcPct val="90000"/>
              </a:lnSpc>
              <a:spcBef>
                <a:spcPct val="30000"/>
              </a:spcBef>
            </a:pP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Rectangle 1026"/>
          <p:cNvSpPr>
            <a:spLocks noGrp="1" noChangeArrowheads="1"/>
          </p:cNvSpPr>
          <p:nvPr>
            <p:ph type="title"/>
          </p:nvPr>
        </p:nvSpPr>
        <p:spPr/>
        <p:txBody>
          <a:bodyPr>
            <a:normAutofit fontScale="90000"/>
          </a:bodyPr>
          <a:lstStyle/>
          <a:p>
            <a:pPr>
              <a:defRPr/>
            </a:pPr>
            <a:r>
              <a:rPr lang="en-US" dirty="0" smtClean="0"/>
              <a:t>Measurements on Unfractionated Samples</a:t>
            </a:r>
          </a:p>
        </p:txBody>
      </p:sp>
      <p:sp>
        <p:nvSpPr>
          <p:cNvPr id="2053" name="Text Box 1028"/>
          <p:cNvSpPr txBox="1">
            <a:spLocks noChangeArrowheads="1"/>
          </p:cNvSpPr>
          <p:nvPr/>
        </p:nvSpPr>
        <p:spPr bwMode="auto">
          <a:xfrm>
            <a:off x="515938" y="1189617"/>
            <a:ext cx="5325625" cy="3970318"/>
          </a:xfrm>
          <a:prstGeom prst="rect">
            <a:avLst/>
          </a:prstGeom>
          <a:noFill/>
          <a:ln w="25400">
            <a:noFill/>
            <a:miter lim="800000"/>
            <a:headEnd type="none" w="sm" len="sm"/>
            <a:tailEnd type="none" w="sm" len="sm"/>
          </a:ln>
        </p:spPr>
        <p:txBody>
          <a:bodyPr wrap="none">
            <a:spAutoFit/>
          </a:bodyPr>
          <a:lstStyle/>
          <a:p>
            <a:pPr marL="457200" indent="-457200"/>
            <a:r>
              <a:rPr lang="en-US" sz="2800" b="1" dirty="0">
                <a:latin typeface="Calibri" pitchFamily="34" charset="0"/>
              </a:rPr>
              <a:t>Obtain:</a:t>
            </a:r>
          </a:p>
          <a:p>
            <a:pPr marL="457200" indent="-457200"/>
            <a:endParaRPr lang="en-US" sz="2800" dirty="0">
              <a:latin typeface="Calibri" pitchFamily="34" charset="0"/>
            </a:endParaRPr>
          </a:p>
          <a:p>
            <a:pPr marL="457200" indent="-457200">
              <a:buFontTx/>
              <a:buAutoNum type="arabicPeriod"/>
            </a:pPr>
            <a:r>
              <a:rPr lang="en-US" sz="2800" i="1" dirty="0">
                <a:latin typeface="Calibri" pitchFamily="34" charset="0"/>
              </a:rPr>
              <a:t>Weight-averaged</a:t>
            </a:r>
            <a:r>
              <a:rPr lang="en-US" sz="2800" dirty="0">
                <a:latin typeface="Calibri" pitchFamily="34" charset="0"/>
              </a:rPr>
              <a:t> molar mass:</a:t>
            </a:r>
          </a:p>
          <a:p>
            <a:pPr marL="457200" indent="-457200"/>
            <a:endParaRPr lang="en-US" sz="2800" dirty="0">
              <a:latin typeface="Calibri" pitchFamily="34" charset="0"/>
            </a:endParaRPr>
          </a:p>
          <a:p>
            <a:pPr marL="457200" indent="-457200"/>
            <a:endParaRPr lang="en-US" sz="2800" dirty="0">
              <a:latin typeface="Calibri" pitchFamily="34" charset="0"/>
            </a:endParaRPr>
          </a:p>
          <a:p>
            <a:pPr marL="514350" indent="-514350">
              <a:buAutoNum type="arabicPeriod" startAt="2"/>
            </a:pPr>
            <a:r>
              <a:rPr lang="en-US" sz="2800" i="1" dirty="0" smtClean="0">
                <a:latin typeface="Calibri" pitchFamily="34" charset="0"/>
              </a:rPr>
              <a:t>z-averaged</a:t>
            </a:r>
            <a:r>
              <a:rPr lang="en-US" sz="2800" dirty="0" smtClean="0">
                <a:latin typeface="Calibri" pitchFamily="34" charset="0"/>
              </a:rPr>
              <a:t> mean square radius:</a:t>
            </a:r>
          </a:p>
          <a:p>
            <a:pPr marL="514350" indent="-514350">
              <a:buAutoNum type="arabicPeriod" startAt="2"/>
            </a:pPr>
            <a:endParaRPr lang="en-US" sz="2800" dirty="0">
              <a:latin typeface="Calibri" pitchFamily="34" charset="0"/>
            </a:endParaRPr>
          </a:p>
          <a:p>
            <a:pPr marL="514350" indent="-514350"/>
            <a:endParaRPr lang="en-US" sz="2800" dirty="0" smtClean="0">
              <a:latin typeface="Calibri" pitchFamily="34" charset="0"/>
            </a:endParaRPr>
          </a:p>
          <a:p>
            <a:pPr marL="514350" indent="-514350">
              <a:buFont typeface="+mj-lt"/>
              <a:buAutoNum type="arabicPeriod" startAt="3"/>
            </a:pPr>
            <a:r>
              <a:rPr lang="en-US" sz="2800" i="1" dirty="0" smtClean="0">
                <a:latin typeface="Calibri" pitchFamily="34" charset="0"/>
              </a:rPr>
              <a:t>z-averaged</a:t>
            </a:r>
            <a:r>
              <a:rPr lang="en-US" sz="2800" dirty="0" smtClean="0">
                <a:latin typeface="Calibri" pitchFamily="34" charset="0"/>
              </a:rPr>
              <a:t> rms radius:</a:t>
            </a:r>
            <a:endParaRPr lang="en-US" sz="2800" dirty="0">
              <a:latin typeface="Calibri" pitchFamily="34" charset="0"/>
            </a:endParaRPr>
          </a:p>
        </p:txBody>
      </p:sp>
      <p:graphicFrame>
        <p:nvGraphicFramePr>
          <p:cNvPr id="2050" name="Object 1029"/>
          <p:cNvGraphicFramePr>
            <a:graphicFrameLocks noChangeAspect="1"/>
          </p:cNvGraphicFramePr>
          <p:nvPr/>
        </p:nvGraphicFramePr>
        <p:xfrm>
          <a:off x="5676900" y="1845729"/>
          <a:ext cx="2027238" cy="1020763"/>
        </p:xfrm>
        <a:graphic>
          <a:graphicData uri="http://schemas.openxmlformats.org/presentationml/2006/ole">
            <p:oleObj spid="_x0000_s2050" name="Equation" r:id="rId5" imgW="1790640" imgH="901440" progId="Equation.3">
              <p:embed/>
            </p:oleObj>
          </a:graphicData>
        </a:graphic>
      </p:graphicFrame>
      <p:graphicFrame>
        <p:nvGraphicFramePr>
          <p:cNvPr id="2051" name="Object 1030"/>
          <p:cNvGraphicFramePr>
            <a:graphicFrameLocks noChangeAspect="1"/>
          </p:cNvGraphicFramePr>
          <p:nvPr/>
        </p:nvGraphicFramePr>
        <p:xfrm>
          <a:off x="5825079" y="3055580"/>
          <a:ext cx="2713038" cy="1038225"/>
        </p:xfrm>
        <a:graphic>
          <a:graphicData uri="http://schemas.openxmlformats.org/presentationml/2006/ole">
            <p:oleObj spid="_x0000_s2051" name="Equation" r:id="rId6" imgW="2489040" imgH="952200" progId="Equation.3">
              <p:embed/>
            </p:oleObj>
          </a:graphicData>
        </a:graphic>
      </p:graphicFrame>
      <p:graphicFrame>
        <p:nvGraphicFramePr>
          <p:cNvPr id="2055" name="Object 1030"/>
          <p:cNvGraphicFramePr>
            <a:graphicFrameLocks noChangeAspect="1"/>
          </p:cNvGraphicFramePr>
          <p:nvPr/>
        </p:nvGraphicFramePr>
        <p:xfrm>
          <a:off x="3404141" y="5204179"/>
          <a:ext cx="5029200" cy="533400"/>
        </p:xfrm>
        <a:graphic>
          <a:graphicData uri="http://schemas.openxmlformats.org/presentationml/2006/ole">
            <p:oleObj spid="_x0000_s2055" name="Equation" r:id="rId7" imgW="5029200" imgH="533160" progId="Equation.3">
              <p:embed/>
            </p:oleObj>
          </a:graphicData>
        </a:graphic>
      </p:graphicFrame>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5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05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05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53">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0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smtClean="0"/>
              <a:t>Range of Measurement</a:t>
            </a:r>
          </a:p>
        </p:txBody>
      </p:sp>
      <p:sp>
        <p:nvSpPr>
          <p:cNvPr id="12291" name="Rectangle 3"/>
          <p:cNvSpPr>
            <a:spLocks noGrp="1" noChangeArrowheads="1"/>
          </p:cNvSpPr>
          <p:nvPr>
            <p:ph type="body" sz="half" idx="4294967295"/>
          </p:nvPr>
        </p:nvSpPr>
        <p:spPr>
          <a:xfrm>
            <a:off x="0" y="1922463"/>
            <a:ext cx="4738688" cy="609600"/>
          </a:xfrm>
        </p:spPr>
        <p:txBody>
          <a:bodyPr/>
          <a:lstStyle/>
          <a:p>
            <a:pPr marL="0" indent="0">
              <a:spcBef>
                <a:spcPct val="0"/>
              </a:spcBef>
              <a:buFontTx/>
              <a:buNone/>
            </a:pPr>
            <a:r>
              <a:rPr lang="en-US" sz="2800" b="1" dirty="0" smtClean="0"/>
              <a:t>Molar Mass M:  500 Da &lt;  M  &lt; </a:t>
            </a:r>
          </a:p>
          <a:p>
            <a:pPr marL="0" indent="0">
              <a:buFontTx/>
              <a:buNone/>
            </a:pPr>
            <a:endParaRPr lang="en-US" sz="2800" b="1" dirty="0" smtClean="0"/>
          </a:p>
        </p:txBody>
      </p:sp>
      <p:grpSp>
        <p:nvGrpSpPr>
          <p:cNvPr id="2" name="Group 10"/>
          <p:cNvGrpSpPr/>
          <p:nvPr/>
        </p:nvGrpSpPr>
        <p:grpSpPr>
          <a:xfrm>
            <a:off x="4972050" y="1535113"/>
            <a:ext cx="3943350" cy="1384300"/>
            <a:chOff x="4972050" y="1535113"/>
            <a:chExt cx="3943350" cy="1384300"/>
          </a:xfrm>
        </p:grpSpPr>
        <p:sp>
          <p:nvSpPr>
            <p:cNvPr id="12292" name="AutoShape 4"/>
            <p:cNvSpPr>
              <a:spLocks/>
            </p:cNvSpPr>
            <p:nvPr/>
          </p:nvSpPr>
          <p:spPr bwMode="auto">
            <a:xfrm>
              <a:off x="4972050" y="1677988"/>
              <a:ext cx="357188" cy="1098550"/>
            </a:xfrm>
            <a:prstGeom prst="leftBrace">
              <a:avLst>
                <a:gd name="adj1" fmla="val 25032"/>
                <a:gd name="adj2" fmla="val 47569"/>
              </a:avLst>
            </a:prstGeom>
            <a:noFill/>
            <a:ln w="25400">
              <a:solidFill>
                <a:schemeClr val="tx1"/>
              </a:solidFill>
              <a:round/>
              <a:headEnd type="none" w="sm" len="sm"/>
              <a:tailEnd type="none" w="sm" len="sm"/>
            </a:ln>
          </p:spPr>
          <p:txBody>
            <a:bodyPr wrap="none" anchor="ctr"/>
            <a:lstStyle/>
            <a:p>
              <a:pPr algn="ctr"/>
              <a:endParaRPr lang="en-US" sz="2800">
                <a:latin typeface="Calibri" pitchFamily="34" charset="0"/>
              </a:endParaRPr>
            </a:p>
          </p:txBody>
        </p:sp>
        <p:sp>
          <p:nvSpPr>
            <p:cNvPr id="12293" name="Text Box 5"/>
            <p:cNvSpPr txBox="1">
              <a:spLocks noChangeArrowheads="1"/>
            </p:cNvSpPr>
            <p:nvPr/>
          </p:nvSpPr>
          <p:spPr bwMode="auto">
            <a:xfrm>
              <a:off x="5321300" y="1535113"/>
              <a:ext cx="3594100" cy="1384300"/>
            </a:xfrm>
            <a:prstGeom prst="rect">
              <a:avLst/>
            </a:prstGeom>
            <a:noFill/>
            <a:ln w="25400">
              <a:noFill/>
              <a:miter lim="800000"/>
              <a:headEnd type="none" w="sm" len="sm"/>
              <a:tailEnd type="none" w="sm" len="sm"/>
            </a:ln>
          </p:spPr>
          <p:txBody>
            <a:bodyPr anchor="ctr">
              <a:spAutoFit/>
            </a:bodyPr>
            <a:lstStyle/>
            <a:p>
              <a:pPr>
                <a:lnSpc>
                  <a:spcPct val="150000"/>
                </a:lnSpc>
              </a:pPr>
              <a:r>
                <a:rPr lang="en-US" sz="2800" dirty="0">
                  <a:latin typeface="Calibri" pitchFamily="34" charset="0"/>
                </a:rPr>
                <a:t>1x10</a:t>
              </a:r>
              <a:r>
                <a:rPr lang="en-US" sz="2800" baseline="30000" dirty="0">
                  <a:latin typeface="Calibri" pitchFamily="34" charset="0"/>
                </a:rPr>
                <a:t>6</a:t>
              </a:r>
              <a:r>
                <a:rPr lang="en-US" sz="2800" dirty="0">
                  <a:latin typeface="Calibri" pitchFamily="34" charset="0"/>
                </a:rPr>
                <a:t> Da   </a:t>
              </a:r>
              <a:r>
                <a:rPr lang="en-US" sz="2800" b="1" dirty="0">
                  <a:solidFill>
                    <a:srgbClr val="00FF00"/>
                  </a:solidFill>
                  <a:latin typeface="Calibri" pitchFamily="34" charset="0"/>
                </a:rPr>
                <a:t>miniDAWN</a:t>
              </a:r>
            </a:p>
            <a:p>
              <a:pPr>
                <a:lnSpc>
                  <a:spcPct val="150000"/>
                </a:lnSpc>
              </a:pPr>
              <a:r>
                <a:rPr lang="en-US" sz="2800" dirty="0">
                  <a:latin typeface="Calibri" pitchFamily="34" charset="0"/>
                </a:rPr>
                <a:t>1x10</a:t>
              </a:r>
              <a:r>
                <a:rPr lang="en-US" sz="2800" baseline="30000" dirty="0">
                  <a:latin typeface="Calibri" pitchFamily="34" charset="0"/>
                </a:rPr>
                <a:t>8</a:t>
              </a:r>
              <a:r>
                <a:rPr lang="en-US" sz="2800" dirty="0">
                  <a:latin typeface="Calibri" pitchFamily="34" charset="0"/>
                </a:rPr>
                <a:t> Da   </a:t>
              </a:r>
              <a:r>
                <a:rPr lang="en-US" sz="2800" b="1" dirty="0">
                  <a:solidFill>
                    <a:srgbClr val="FF0000"/>
                  </a:solidFill>
                  <a:latin typeface="Calibri" pitchFamily="34" charset="0"/>
                </a:rPr>
                <a:t>DAWN</a:t>
              </a:r>
              <a:r>
                <a:rPr lang="en-US" sz="2800" dirty="0">
                  <a:solidFill>
                    <a:srgbClr val="FF0000"/>
                  </a:solidFill>
                  <a:latin typeface="Calibri" pitchFamily="34" charset="0"/>
                </a:rPr>
                <a:t> </a:t>
              </a:r>
            </a:p>
          </p:txBody>
        </p:sp>
      </p:grpSp>
      <p:grpSp>
        <p:nvGrpSpPr>
          <p:cNvPr id="3" name="Group 9"/>
          <p:cNvGrpSpPr/>
          <p:nvPr/>
        </p:nvGrpSpPr>
        <p:grpSpPr>
          <a:xfrm>
            <a:off x="1020763" y="3546475"/>
            <a:ext cx="7712075" cy="1384300"/>
            <a:chOff x="1020763" y="3546475"/>
            <a:chExt cx="7712075" cy="1384300"/>
          </a:xfrm>
        </p:grpSpPr>
        <p:sp>
          <p:nvSpPr>
            <p:cNvPr id="12294" name="Rectangle 6"/>
            <p:cNvSpPr>
              <a:spLocks noChangeArrowheads="1"/>
            </p:cNvSpPr>
            <p:nvPr/>
          </p:nvSpPr>
          <p:spPr bwMode="auto">
            <a:xfrm>
              <a:off x="1020763" y="3944938"/>
              <a:ext cx="3962400" cy="588962"/>
            </a:xfrm>
            <a:prstGeom prst="rect">
              <a:avLst/>
            </a:prstGeom>
            <a:noFill/>
            <a:ln w="9525">
              <a:noFill/>
              <a:miter lim="800000"/>
              <a:headEnd/>
              <a:tailEnd/>
            </a:ln>
          </p:spPr>
          <p:txBody>
            <a:bodyPr/>
            <a:lstStyle/>
            <a:p>
              <a:r>
                <a:rPr lang="en-US" sz="2800" b="1" dirty="0">
                  <a:latin typeface="Calibri" pitchFamily="34" charset="0"/>
                </a:rPr>
                <a:t>Radius </a:t>
              </a:r>
              <a:r>
                <a:rPr lang="en-US" sz="2800" b="1" i="1" dirty="0">
                  <a:latin typeface="Calibri" pitchFamily="34" charset="0"/>
                </a:rPr>
                <a:t>r</a:t>
              </a:r>
              <a:r>
                <a:rPr lang="en-US" sz="2800" b="1" i="1" baseline="-25000" dirty="0">
                  <a:latin typeface="Calibri" pitchFamily="34" charset="0"/>
                </a:rPr>
                <a:t>g</a:t>
              </a:r>
              <a:r>
                <a:rPr lang="en-US" sz="2800" b="1" dirty="0">
                  <a:latin typeface="Calibri" pitchFamily="34" charset="0"/>
                </a:rPr>
                <a:t>:    10 nm &lt;  </a:t>
              </a:r>
              <a:r>
                <a:rPr lang="en-US" sz="2800" b="1" i="1" dirty="0">
                  <a:latin typeface="Calibri" pitchFamily="34" charset="0"/>
                </a:rPr>
                <a:t>r</a:t>
              </a:r>
              <a:r>
                <a:rPr lang="en-US" sz="2800" b="1" i="1" baseline="-25000" dirty="0">
                  <a:latin typeface="Calibri" pitchFamily="34" charset="0"/>
                </a:rPr>
                <a:t>g</a:t>
              </a:r>
              <a:r>
                <a:rPr lang="en-US" sz="2800" b="1" baseline="-25000" dirty="0">
                  <a:latin typeface="Calibri" pitchFamily="34" charset="0"/>
                </a:rPr>
                <a:t> </a:t>
              </a:r>
              <a:r>
                <a:rPr lang="en-US" sz="2800" b="1" dirty="0">
                  <a:latin typeface="Calibri" pitchFamily="34" charset="0"/>
                </a:rPr>
                <a:t> &lt; </a:t>
              </a:r>
            </a:p>
          </p:txBody>
        </p:sp>
        <p:sp>
          <p:nvSpPr>
            <p:cNvPr id="12295" name="AutoShape 7"/>
            <p:cNvSpPr>
              <a:spLocks/>
            </p:cNvSpPr>
            <p:nvPr/>
          </p:nvSpPr>
          <p:spPr bwMode="auto">
            <a:xfrm>
              <a:off x="4972050" y="3690938"/>
              <a:ext cx="347663" cy="1096962"/>
            </a:xfrm>
            <a:prstGeom prst="leftBrace">
              <a:avLst>
                <a:gd name="adj1" fmla="val 24964"/>
                <a:gd name="adj2" fmla="val 47569"/>
              </a:avLst>
            </a:prstGeom>
            <a:noFill/>
            <a:ln w="25400">
              <a:solidFill>
                <a:schemeClr val="tx1"/>
              </a:solidFill>
              <a:round/>
              <a:headEnd type="none" w="sm" len="sm"/>
              <a:tailEnd type="none" w="sm" len="sm"/>
            </a:ln>
          </p:spPr>
          <p:txBody>
            <a:bodyPr wrap="none" anchor="ctr"/>
            <a:lstStyle/>
            <a:p>
              <a:pPr algn="ctr"/>
              <a:endParaRPr lang="en-US" sz="2800">
                <a:latin typeface="Calibri" pitchFamily="34" charset="0"/>
              </a:endParaRPr>
            </a:p>
          </p:txBody>
        </p:sp>
        <p:sp>
          <p:nvSpPr>
            <p:cNvPr id="12296" name="Text Box 8"/>
            <p:cNvSpPr txBox="1">
              <a:spLocks noChangeArrowheads="1"/>
            </p:cNvSpPr>
            <p:nvPr/>
          </p:nvSpPr>
          <p:spPr bwMode="auto">
            <a:xfrm>
              <a:off x="5321300" y="3546475"/>
              <a:ext cx="3411538" cy="1384300"/>
            </a:xfrm>
            <a:prstGeom prst="rect">
              <a:avLst/>
            </a:prstGeom>
            <a:noFill/>
            <a:ln w="25400">
              <a:noFill/>
              <a:miter lim="800000"/>
              <a:headEnd type="none" w="sm" len="sm"/>
              <a:tailEnd type="none" w="sm" len="sm"/>
            </a:ln>
          </p:spPr>
          <p:txBody>
            <a:bodyPr anchor="ctr">
              <a:spAutoFit/>
            </a:bodyPr>
            <a:lstStyle/>
            <a:p>
              <a:pPr>
                <a:lnSpc>
                  <a:spcPct val="150000"/>
                </a:lnSpc>
              </a:pPr>
              <a:r>
                <a:rPr lang="en-US" sz="2800">
                  <a:latin typeface="Calibri" pitchFamily="34" charset="0"/>
                </a:rPr>
                <a:t>50 nm    </a:t>
              </a:r>
              <a:r>
                <a:rPr lang="en-US" sz="2800" b="1">
                  <a:solidFill>
                    <a:srgbClr val="00FF00"/>
                  </a:solidFill>
                  <a:latin typeface="Calibri" pitchFamily="34" charset="0"/>
                </a:rPr>
                <a:t>miniDAWN</a:t>
              </a:r>
            </a:p>
            <a:p>
              <a:pPr>
                <a:lnSpc>
                  <a:spcPct val="150000"/>
                </a:lnSpc>
              </a:pPr>
              <a:r>
                <a:rPr lang="en-US" sz="2800">
                  <a:latin typeface="Calibri" pitchFamily="34" charset="0"/>
                </a:rPr>
                <a:t>500 nm   </a:t>
              </a:r>
              <a:r>
                <a:rPr lang="en-US" sz="2800" b="1">
                  <a:solidFill>
                    <a:srgbClr val="FF0000"/>
                  </a:solidFill>
                  <a:latin typeface="Calibri" pitchFamily="34" charset="0"/>
                </a:rPr>
                <a:t>DAWN</a:t>
              </a:r>
            </a:p>
          </p:txBody>
        </p:sp>
      </p:grpSp>
      <p:sp>
        <p:nvSpPr>
          <p:cNvPr id="12297" name="Rectangle 10"/>
          <p:cNvSpPr>
            <a:spLocks noChangeArrowheads="1"/>
          </p:cNvSpPr>
          <p:nvPr/>
        </p:nvSpPr>
        <p:spPr bwMode="auto">
          <a:xfrm>
            <a:off x="909638" y="5613400"/>
            <a:ext cx="2257425" cy="479425"/>
          </a:xfrm>
          <a:prstGeom prst="rect">
            <a:avLst/>
          </a:prstGeom>
          <a:noFill/>
          <a:ln w="9525">
            <a:noFill/>
            <a:miter lim="800000"/>
            <a:headEnd/>
            <a:tailEnd/>
          </a:ln>
        </p:spPr>
        <p:txBody>
          <a:bodyPr>
            <a:spAutoFit/>
          </a:bodyPr>
          <a:lstStyle/>
          <a:p>
            <a:pPr>
              <a:lnSpc>
                <a:spcPct val="90000"/>
              </a:lnSpc>
              <a:spcBef>
                <a:spcPct val="30000"/>
              </a:spcBef>
            </a:pPr>
            <a:r>
              <a:rPr lang="en-US" sz="2800" b="1" dirty="0">
                <a:latin typeface="Calibri" pitchFamily="34" charset="0"/>
              </a:rPr>
              <a:t>(</a:t>
            </a:r>
            <a:r>
              <a:rPr lang="en-US" sz="2800" b="1" dirty="0">
                <a:latin typeface="Calibri" pitchFamily="34" charset="0"/>
                <a:sym typeface="Symbol" pitchFamily="18" charset="2"/>
              </a:rPr>
              <a:t> </a:t>
            </a:r>
            <a:r>
              <a:rPr lang="en-US" sz="2800" b="1" dirty="0">
                <a:latin typeface="Calibri" pitchFamily="34" charset="0"/>
              </a:rPr>
              <a:t>= </a:t>
            </a:r>
            <a:r>
              <a:rPr lang="en-US" sz="2800" b="1" dirty="0" smtClean="0">
                <a:latin typeface="Calibri" pitchFamily="34" charset="0"/>
              </a:rPr>
              <a:t>660 nm</a:t>
            </a:r>
            <a:r>
              <a:rPr lang="en-US" sz="2800" b="1" dirty="0">
                <a:latin typeface="Calibri" pitchFamily="34" charset="0"/>
              </a:rPr>
              <a:t>)</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29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p:bldP spid="1229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p:txBody>
          <a:bodyPr>
            <a:normAutofit fontScale="90000"/>
          </a:bodyPr>
          <a:lstStyle/>
          <a:p>
            <a:r>
              <a:rPr lang="en-US" dirty="0" smtClean="0"/>
              <a:t>Light Scattering Data Analysis – </a:t>
            </a:r>
            <a:br>
              <a:rPr lang="en-US" dirty="0" smtClean="0"/>
            </a:br>
            <a:r>
              <a:rPr lang="en-US" dirty="0" smtClean="0"/>
              <a:t>Physical Picture</a:t>
            </a:r>
          </a:p>
        </p:txBody>
      </p:sp>
      <p:sp>
        <p:nvSpPr>
          <p:cNvPr id="8196" name="Text Box 3"/>
          <p:cNvSpPr txBox="1">
            <a:spLocks noChangeArrowheads="1"/>
          </p:cNvSpPr>
          <p:nvPr/>
        </p:nvSpPr>
        <p:spPr bwMode="auto">
          <a:xfrm>
            <a:off x="487363" y="2579688"/>
            <a:ext cx="8169275" cy="3416300"/>
          </a:xfrm>
          <a:prstGeom prst="rect">
            <a:avLst/>
          </a:prstGeom>
          <a:noFill/>
          <a:ln w="25400">
            <a:noFill/>
            <a:miter lim="800000"/>
            <a:headEnd type="none" w="sm" len="sm"/>
            <a:tailEnd type="none" w="sm" len="sm"/>
          </a:ln>
        </p:spPr>
        <p:txBody>
          <a:bodyPr>
            <a:spAutoFit/>
          </a:bodyPr>
          <a:lstStyle/>
          <a:p>
            <a:pPr>
              <a:defRPr/>
            </a:pPr>
            <a:r>
              <a:rPr lang="en-US" sz="2400" b="1" dirty="0">
                <a:latin typeface="Calibri" pitchFamily="34" charset="0"/>
              </a:rPr>
              <a:t>Why fit to:</a:t>
            </a:r>
          </a:p>
          <a:p>
            <a:pPr>
              <a:defRPr/>
            </a:pPr>
            <a:endParaRPr lang="en-US" sz="2400" dirty="0">
              <a:latin typeface="Calibri" pitchFamily="34" charset="0"/>
            </a:endParaRPr>
          </a:p>
          <a:p>
            <a:pPr>
              <a:defRPr/>
            </a:pPr>
            <a:r>
              <a:rPr lang="en-US" sz="2400" b="1" dirty="0">
                <a:solidFill>
                  <a:srgbClr val="0000FF"/>
                </a:solidFill>
                <a:latin typeface="Calibri" pitchFamily="34" charset="0"/>
              </a:rPr>
              <a:t>Zero concentration:</a:t>
            </a:r>
          </a:p>
          <a:p>
            <a:pPr marL="457200">
              <a:defRPr/>
            </a:pPr>
            <a:r>
              <a:rPr lang="en-US" sz="2400" dirty="0">
                <a:latin typeface="Calibri" pitchFamily="34" charset="0"/>
              </a:rPr>
              <a:t>Eliminate </a:t>
            </a:r>
            <a:r>
              <a:rPr lang="en-US" sz="2400" i="1" dirty="0" smtClean="0">
                <a:latin typeface="Calibri" pitchFamily="34" charset="0"/>
              </a:rPr>
              <a:t>intermolecular</a:t>
            </a:r>
            <a:r>
              <a:rPr lang="en-US" sz="2400" dirty="0" smtClean="0">
                <a:latin typeface="Calibri" pitchFamily="34" charset="0"/>
              </a:rPr>
              <a:t> interactions.</a:t>
            </a:r>
            <a:endParaRPr lang="en-US" sz="2400" dirty="0">
              <a:latin typeface="Calibri" pitchFamily="34" charset="0"/>
            </a:endParaRPr>
          </a:p>
          <a:p>
            <a:pPr marL="457200">
              <a:defRPr/>
            </a:pPr>
            <a:r>
              <a:rPr lang="en-US" sz="2400" dirty="0">
                <a:latin typeface="Calibri" pitchFamily="34" charset="0"/>
              </a:rPr>
              <a:t>Ideal experiment:  Measure scattering from one molecule.</a:t>
            </a:r>
          </a:p>
          <a:p>
            <a:pPr>
              <a:defRPr/>
            </a:pPr>
            <a:endParaRPr lang="en-US" sz="2400" dirty="0">
              <a:latin typeface="Calibri" pitchFamily="34" charset="0"/>
            </a:endParaRPr>
          </a:p>
          <a:p>
            <a:pPr>
              <a:defRPr/>
            </a:pPr>
            <a:r>
              <a:rPr lang="en-US" sz="2400" b="1" dirty="0">
                <a:solidFill>
                  <a:srgbClr val="0000FF"/>
                </a:solidFill>
                <a:latin typeface="Calibri" pitchFamily="34" charset="0"/>
              </a:rPr>
              <a:t>Zero angle:</a:t>
            </a:r>
          </a:p>
          <a:p>
            <a:pPr marL="457200">
              <a:defRPr/>
            </a:pPr>
            <a:r>
              <a:rPr lang="en-US" sz="2400" dirty="0">
                <a:latin typeface="Calibri" pitchFamily="34" charset="0"/>
              </a:rPr>
              <a:t>Eliminate </a:t>
            </a:r>
            <a:r>
              <a:rPr lang="en-US" sz="2400" i="1" dirty="0">
                <a:latin typeface="Calibri" pitchFamily="34" charset="0"/>
              </a:rPr>
              <a:t>intramolecular</a:t>
            </a:r>
            <a:r>
              <a:rPr lang="en-US" sz="2400" dirty="0">
                <a:latin typeface="Calibri" pitchFamily="34" charset="0"/>
              </a:rPr>
              <a:t> </a:t>
            </a:r>
            <a:r>
              <a:rPr lang="en-US" sz="2400" dirty="0" smtClean="0">
                <a:latin typeface="Calibri" pitchFamily="34" charset="0"/>
              </a:rPr>
              <a:t>interference.</a:t>
            </a:r>
            <a:endParaRPr lang="en-US" sz="2400" dirty="0">
              <a:latin typeface="Calibri" pitchFamily="34" charset="0"/>
            </a:endParaRPr>
          </a:p>
          <a:p>
            <a:pPr marL="457200">
              <a:defRPr/>
            </a:pPr>
            <a:r>
              <a:rPr lang="en-US" sz="2400" dirty="0">
                <a:latin typeface="Calibri" pitchFamily="34" charset="0"/>
              </a:rPr>
              <a:t>Ideal experiment:  Measure scattering at zero angle.</a:t>
            </a:r>
          </a:p>
        </p:txBody>
      </p:sp>
      <p:graphicFrame>
        <p:nvGraphicFramePr>
          <p:cNvPr id="6146" name="Object 8"/>
          <p:cNvGraphicFramePr>
            <a:graphicFrameLocks noChangeAspect="1"/>
          </p:cNvGraphicFramePr>
          <p:nvPr/>
        </p:nvGraphicFramePr>
        <p:xfrm>
          <a:off x="3078163" y="1619250"/>
          <a:ext cx="2987675" cy="933450"/>
        </p:xfrm>
        <a:graphic>
          <a:graphicData uri="http://schemas.openxmlformats.org/presentationml/2006/ole">
            <p:oleObj spid="_x0000_s6146" name="Equation" r:id="rId5" imgW="2641320" imgH="825480" progId="Equation.3">
              <p:embed/>
            </p:oleObj>
          </a:graphicData>
        </a:graphic>
      </p:graphicFrame>
      <p:sp>
        <p:nvSpPr>
          <p:cNvPr id="6149" name="Rectangle 5"/>
          <p:cNvSpPr>
            <a:spLocks noChangeArrowheads="1"/>
          </p:cNvSpPr>
          <p:nvPr/>
        </p:nvSpPr>
        <p:spPr bwMode="auto">
          <a:xfrm>
            <a:off x="955675" y="1030288"/>
            <a:ext cx="7232650" cy="461962"/>
          </a:xfrm>
          <a:prstGeom prst="rect">
            <a:avLst/>
          </a:prstGeom>
          <a:noFill/>
          <a:ln w="9525">
            <a:noFill/>
            <a:miter lim="800000"/>
            <a:headEnd/>
            <a:tailEnd/>
          </a:ln>
        </p:spPr>
        <p:txBody>
          <a:bodyPr wrap="none">
            <a:spAutoFit/>
          </a:bodyPr>
          <a:lstStyle/>
          <a:p>
            <a:r>
              <a:rPr lang="en-US" sz="2400" dirty="0">
                <a:latin typeface="Calibri" pitchFamily="34" charset="0"/>
              </a:rPr>
              <a:t>Rewrite Light Scattering Equation using Zimm formalism:</a:t>
            </a:r>
          </a:p>
        </p:txBody>
      </p:sp>
    </p:spTree>
    <p:custDataLst>
      <p:tags r:id="rId2"/>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8196"/>
                                        </p:tgtEl>
                                        <p:attrNameLst>
                                          <p:attrName>style.visibility</p:attrName>
                                        </p:attrNameLst>
                                      </p:cBhvr>
                                      <p:to>
                                        <p:strVal val="visible"/>
                                      </p:to>
                                    </p:set>
                                    <p:animEffect transition="in" filter="checkerboard(across)">
                                      <p:cBhvr>
                                        <p:cTn id="7" dur="500"/>
                                        <p:tgtEl>
                                          <p:spTgt spid="81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r>
              <a:rPr lang="en-US" dirty="0" smtClean="0"/>
              <a:t>Plots</a:t>
            </a:r>
          </a:p>
        </p:txBody>
      </p:sp>
      <p:sp>
        <p:nvSpPr>
          <p:cNvPr id="5124" name="Rectangle 3"/>
          <p:cNvSpPr>
            <a:spLocks noGrp="1" noChangeArrowheads="1"/>
          </p:cNvSpPr>
          <p:nvPr>
            <p:ph type="body" sz="half" idx="4294967295"/>
          </p:nvPr>
        </p:nvSpPr>
        <p:spPr>
          <a:xfrm>
            <a:off x="0" y="1346200"/>
            <a:ext cx="3505200" cy="1900238"/>
          </a:xfrm>
        </p:spPr>
        <p:txBody>
          <a:bodyPr/>
          <a:lstStyle/>
          <a:p>
            <a:pPr marL="0" indent="0">
              <a:spcBef>
                <a:spcPts val="1200"/>
              </a:spcBef>
              <a:spcAft>
                <a:spcPts val="600"/>
              </a:spcAft>
              <a:buFontTx/>
              <a:buNone/>
            </a:pPr>
            <a:r>
              <a:rPr lang="en-US" b="1" i="1" dirty="0" smtClean="0"/>
              <a:t>Zimm Plot (batch):</a:t>
            </a:r>
            <a:r>
              <a:rPr lang="en-US" sz="2000" b="1" i="1" dirty="0" smtClean="0"/>
              <a:t/>
            </a:r>
            <a:br>
              <a:rPr lang="en-US" sz="2000" b="1" i="1" dirty="0" smtClean="0"/>
            </a:br>
            <a:r>
              <a:rPr lang="en-US" sz="2000" dirty="0" smtClean="0"/>
              <a:t>Measure light scattering at multiple angles and concentrations.</a:t>
            </a:r>
            <a:br>
              <a:rPr lang="en-US" sz="2000" dirty="0" smtClean="0"/>
            </a:br>
            <a:r>
              <a:rPr lang="en-US" sz="2000" b="1" i="1" dirty="0" smtClean="0"/>
              <a:t>Retrieve M, r</a:t>
            </a:r>
            <a:r>
              <a:rPr lang="en-US" sz="2000" b="1" i="1" baseline="-25000" dirty="0" smtClean="0"/>
              <a:t>g</a:t>
            </a:r>
            <a:r>
              <a:rPr lang="en-US" sz="2000" b="1" i="1" dirty="0" smtClean="0"/>
              <a:t>, and A</a:t>
            </a:r>
            <a:r>
              <a:rPr lang="en-US" sz="2000" b="1" i="1" baseline="-25000" dirty="0" smtClean="0"/>
              <a:t>2</a:t>
            </a:r>
            <a:r>
              <a:rPr lang="en-US" sz="2000" b="1" i="1" dirty="0" smtClean="0"/>
              <a:t>.</a:t>
            </a:r>
            <a:endParaRPr lang="en-US" sz="1400" b="1" i="1" dirty="0" smtClean="0"/>
          </a:p>
        </p:txBody>
      </p:sp>
      <p:sp>
        <p:nvSpPr>
          <p:cNvPr id="179204" name="Rectangle 4"/>
          <p:cNvSpPr>
            <a:spLocks noGrp="1" noChangeArrowheads="1"/>
          </p:cNvSpPr>
          <p:nvPr>
            <p:ph type="body" sz="half" idx="4294967295"/>
          </p:nvPr>
        </p:nvSpPr>
        <p:spPr>
          <a:xfrm>
            <a:off x="6011863" y="4176713"/>
            <a:ext cx="3132137" cy="2119312"/>
          </a:xfrm>
        </p:spPr>
        <p:txBody>
          <a:bodyPr/>
          <a:lstStyle/>
          <a:p>
            <a:pPr marL="0" indent="0">
              <a:spcBef>
                <a:spcPts val="1200"/>
              </a:spcBef>
              <a:buFontTx/>
              <a:buNone/>
            </a:pPr>
            <a:r>
              <a:rPr lang="en-US" b="1" i="1" dirty="0" smtClean="0"/>
              <a:t>Debye Plot (online):</a:t>
            </a:r>
          </a:p>
          <a:p>
            <a:pPr marL="0" indent="0">
              <a:spcBef>
                <a:spcPts val="1200"/>
              </a:spcBef>
              <a:buFontTx/>
              <a:buNone/>
            </a:pPr>
            <a:r>
              <a:rPr lang="en-US" sz="2000" dirty="0" smtClean="0"/>
              <a:t>Measure angular variation of light scattering for a single low concentration.</a:t>
            </a:r>
          </a:p>
          <a:p>
            <a:pPr marL="0" indent="0">
              <a:spcBef>
                <a:spcPts val="0"/>
              </a:spcBef>
              <a:buFontTx/>
              <a:buNone/>
            </a:pPr>
            <a:r>
              <a:rPr lang="en-US" sz="2000" b="1" i="1" dirty="0" smtClean="0"/>
              <a:t>Retrieve M and r</a:t>
            </a:r>
            <a:r>
              <a:rPr lang="en-US" sz="2000" b="1" i="1" baseline="-25000" dirty="0" smtClean="0"/>
              <a:t>g</a:t>
            </a:r>
            <a:r>
              <a:rPr lang="en-US" sz="2000" b="1" i="1" dirty="0" smtClean="0"/>
              <a:t>.</a:t>
            </a:r>
          </a:p>
          <a:p>
            <a:pPr marL="0" indent="0">
              <a:buFontTx/>
              <a:buNone/>
            </a:pPr>
            <a:endParaRPr lang="en-US" sz="1400" dirty="0" smtClean="0"/>
          </a:p>
        </p:txBody>
      </p:sp>
      <p:sp>
        <p:nvSpPr>
          <p:cNvPr id="5127" name="AutoShape 10"/>
          <p:cNvSpPr>
            <a:spLocks noChangeArrowheads="1"/>
          </p:cNvSpPr>
          <p:nvPr/>
        </p:nvSpPr>
        <p:spPr bwMode="auto">
          <a:xfrm>
            <a:off x="3451578" y="2000955"/>
            <a:ext cx="1371600" cy="762000"/>
          </a:xfrm>
          <a:prstGeom prst="rightArrow">
            <a:avLst>
              <a:gd name="adj1" fmla="val 50000"/>
              <a:gd name="adj2" fmla="val 45000"/>
            </a:avLst>
          </a:prstGeom>
          <a:solidFill>
            <a:srgbClr val="99FFCC"/>
          </a:solidFill>
          <a:ln w="25400">
            <a:noFill/>
            <a:miter lim="800000"/>
            <a:headEnd type="none" w="sm" len="sm"/>
            <a:tailEnd type="none" w="sm" len="sm"/>
          </a:ln>
          <a:scene3d>
            <a:camera prst="orthographicFront"/>
            <a:lightRig rig="threePt" dir="t"/>
          </a:scene3d>
          <a:sp3d>
            <a:bevelT/>
          </a:sp3d>
        </p:spPr>
        <p:txBody>
          <a:bodyPr wrap="none" anchor="ctr"/>
          <a:lstStyle/>
          <a:p>
            <a:pPr algn="ctr"/>
            <a:endParaRPr lang="en-US">
              <a:latin typeface="Calibri" pitchFamily="34" charset="0"/>
            </a:endParaRPr>
          </a:p>
        </p:txBody>
      </p:sp>
      <p:sp>
        <p:nvSpPr>
          <p:cNvPr id="179211" name="AutoShape 11"/>
          <p:cNvSpPr>
            <a:spLocks noChangeArrowheads="1"/>
          </p:cNvSpPr>
          <p:nvPr/>
        </p:nvSpPr>
        <p:spPr bwMode="auto">
          <a:xfrm>
            <a:off x="4413957" y="4862689"/>
            <a:ext cx="1072444" cy="914400"/>
          </a:xfrm>
          <a:prstGeom prst="leftArrow">
            <a:avLst>
              <a:gd name="adj1" fmla="val 50000"/>
              <a:gd name="adj2" fmla="val 25000"/>
            </a:avLst>
          </a:prstGeom>
          <a:solidFill>
            <a:srgbClr val="99FFCC"/>
          </a:solidFill>
          <a:ln w="25400">
            <a:noFill/>
            <a:miter lim="800000"/>
            <a:headEnd type="none" w="sm" len="sm"/>
            <a:tailEnd type="none" w="sm" len="sm"/>
          </a:ln>
          <a:scene3d>
            <a:camera prst="orthographicFront"/>
            <a:lightRig rig="threePt" dir="t"/>
          </a:scene3d>
          <a:sp3d>
            <a:bevelT/>
          </a:sp3d>
        </p:spPr>
        <p:txBody>
          <a:bodyPr wrap="none" anchor="ctr"/>
          <a:lstStyle/>
          <a:p>
            <a:pPr algn="ctr"/>
            <a:endParaRPr lang="en-US">
              <a:latin typeface="Calibri" pitchFamily="34" charset="0"/>
            </a:endParaRPr>
          </a:p>
        </p:txBody>
      </p:sp>
      <p:graphicFrame>
        <p:nvGraphicFramePr>
          <p:cNvPr id="5122" name="Object 12"/>
          <p:cNvGraphicFramePr>
            <a:graphicFrameLocks/>
          </p:cNvGraphicFramePr>
          <p:nvPr/>
        </p:nvGraphicFramePr>
        <p:xfrm>
          <a:off x="4724400" y="906637"/>
          <a:ext cx="4419600" cy="3094038"/>
        </p:xfrm>
        <a:graphic>
          <a:graphicData uri="http://schemas.openxmlformats.org/presentationml/2006/ole">
            <p:oleObj spid="_x0000_s5122" name="FreeHand 5.0 Drawing" r:id="rId5" imgW="6989760" imgH="4917960" progId="">
              <p:embed/>
            </p:oleObj>
          </a:graphicData>
        </a:graphic>
      </p:graphicFrame>
      <p:pic>
        <p:nvPicPr>
          <p:cNvPr id="5125" name="Picture 5"/>
          <p:cNvPicPr>
            <a:picLocks noChangeAspect="1" noChangeArrowheads="1"/>
          </p:cNvPicPr>
          <p:nvPr/>
        </p:nvPicPr>
        <p:blipFill>
          <a:blip r:embed="rId6" cstate="print"/>
          <a:srcRect/>
          <a:stretch>
            <a:fillRect/>
          </a:stretch>
        </p:blipFill>
        <p:spPr bwMode="auto">
          <a:xfrm>
            <a:off x="551431" y="3367088"/>
            <a:ext cx="3650858" cy="2886956"/>
          </a:xfrm>
          <a:prstGeom prst="rect">
            <a:avLst/>
          </a:prstGeom>
          <a:noFill/>
          <a:ln w="9525">
            <a:noFill/>
            <a:miter lim="800000"/>
            <a:headEnd/>
            <a:tailEnd/>
          </a:ln>
          <a:effectLst/>
        </p:spPr>
      </p:pic>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124">
                                            <p:txEl>
                                              <p:pRg st="0" end="0"/>
                                            </p:txEl>
                                          </p:spTgt>
                                        </p:tgtEl>
                                        <p:attrNameLst>
                                          <p:attrName>style.visibility</p:attrName>
                                        </p:attrNameLst>
                                      </p:cBhvr>
                                      <p:to>
                                        <p:strVal val="visible"/>
                                      </p:to>
                                    </p:set>
                                    <p:animEffect transition="in" filter="fade">
                                      <p:cBhvr>
                                        <p:cTn id="7" dur="500"/>
                                        <p:tgtEl>
                                          <p:spTgt spid="512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127"/>
                                        </p:tgtEl>
                                        <p:attrNameLst>
                                          <p:attrName>style.visibility</p:attrName>
                                        </p:attrNameLst>
                                      </p:cBhvr>
                                      <p:to>
                                        <p:strVal val="visible"/>
                                      </p:to>
                                    </p:set>
                                    <p:animEffect transition="in" filter="fade">
                                      <p:cBhvr>
                                        <p:cTn id="12" dur="500"/>
                                        <p:tgtEl>
                                          <p:spTgt spid="5127"/>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5122"/>
                                        </p:tgtEl>
                                        <p:attrNameLst>
                                          <p:attrName>style.visibility</p:attrName>
                                        </p:attrNameLst>
                                      </p:cBhvr>
                                      <p:to>
                                        <p:strVal val="visible"/>
                                      </p:to>
                                    </p:set>
                                    <p:animEffect transition="in" filter="fade">
                                      <p:cBhvr>
                                        <p:cTn id="16" dur="2000"/>
                                        <p:tgtEl>
                                          <p:spTgt spid="5122"/>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1" nodeType="clickEffect">
                                  <p:stCondLst>
                                    <p:cond delay="0"/>
                                  </p:stCondLst>
                                  <p:childTnLst>
                                    <p:set>
                                      <p:cBhvr>
                                        <p:cTn id="20" dur="1" fill="hold">
                                          <p:stCondLst>
                                            <p:cond delay="0"/>
                                          </p:stCondLst>
                                        </p:cTn>
                                        <p:tgtEl>
                                          <p:spTgt spid="179204"/>
                                        </p:tgtEl>
                                        <p:attrNameLst>
                                          <p:attrName>style.visibility</p:attrName>
                                        </p:attrNameLst>
                                      </p:cBhvr>
                                      <p:to>
                                        <p:strVal val="visible"/>
                                      </p:to>
                                    </p:set>
                                    <p:animEffect transition="in" filter="fade">
                                      <p:cBhvr>
                                        <p:cTn id="21" dur="500"/>
                                        <p:tgtEl>
                                          <p:spTgt spid="179204"/>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1" nodeType="clickEffect">
                                  <p:stCondLst>
                                    <p:cond delay="0"/>
                                  </p:stCondLst>
                                  <p:childTnLst>
                                    <p:set>
                                      <p:cBhvr>
                                        <p:cTn id="25" dur="1" fill="hold">
                                          <p:stCondLst>
                                            <p:cond delay="0"/>
                                          </p:stCondLst>
                                        </p:cTn>
                                        <p:tgtEl>
                                          <p:spTgt spid="179211"/>
                                        </p:tgtEl>
                                        <p:attrNameLst>
                                          <p:attrName>style.visibility</p:attrName>
                                        </p:attrNameLst>
                                      </p:cBhvr>
                                      <p:to>
                                        <p:strVal val="visible"/>
                                      </p:to>
                                    </p:set>
                                    <p:animEffect transition="in" filter="fade">
                                      <p:cBhvr>
                                        <p:cTn id="26" dur="500"/>
                                        <p:tgtEl>
                                          <p:spTgt spid="179211"/>
                                        </p:tgtEl>
                                      </p:cBhvr>
                                    </p:animEffect>
                                  </p:childTnLst>
                                </p:cTn>
                              </p:par>
                            </p:childTnLst>
                          </p:cTn>
                        </p:par>
                        <p:par>
                          <p:cTn id="27" fill="hold">
                            <p:stCondLst>
                              <p:cond delay="500"/>
                            </p:stCondLst>
                            <p:childTnLst>
                              <p:par>
                                <p:cTn id="28" presetID="10" presetClass="entr" presetSubtype="0" fill="hold" nodeType="afterEffect">
                                  <p:stCondLst>
                                    <p:cond delay="0"/>
                                  </p:stCondLst>
                                  <p:childTnLst>
                                    <p:set>
                                      <p:cBhvr>
                                        <p:cTn id="29" dur="1" fill="hold">
                                          <p:stCondLst>
                                            <p:cond delay="0"/>
                                          </p:stCondLst>
                                        </p:cTn>
                                        <p:tgtEl>
                                          <p:spTgt spid="5125"/>
                                        </p:tgtEl>
                                        <p:attrNameLst>
                                          <p:attrName>style.visibility</p:attrName>
                                        </p:attrNameLst>
                                      </p:cBhvr>
                                      <p:to>
                                        <p:strVal val="visible"/>
                                      </p:to>
                                    </p:set>
                                    <p:animEffect transition="in" filter="fade">
                                      <p:cBhvr>
                                        <p:cTn id="30" dur="500"/>
                                        <p:tgtEl>
                                          <p:spTgt spid="5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4" grpId="0" build="p"/>
      <p:bldP spid="179204" grpId="1"/>
      <p:bldP spid="5127" grpId="0" animBg="1"/>
      <p:bldP spid="179211"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p:txBody>
          <a:bodyPr/>
          <a:lstStyle/>
          <a:p>
            <a:r>
              <a:rPr lang="en-US" sz="2900" smtClean="0"/>
              <a:t>A Zimm Plot - Real Data</a:t>
            </a:r>
          </a:p>
        </p:txBody>
      </p:sp>
      <p:sp>
        <p:nvSpPr>
          <p:cNvPr id="9220" name="Rectangle 3"/>
          <p:cNvSpPr>
            <a:spLocks noChangeArrowheads="1"/>
          </p:cNvSpPr>
          <p:nvPr/>
        </p:nvSpPr>
        <p:spPr bwMode="auto">
          <a:xfrm>
            <a:off x="2039938" y="347663"/>
            <a:ext cx="5310187" cy="566737"/>
          </a:xfrm>
          <a:prstGeom prst="rect">
            <a:avLst/>
          </a:prstGeom>
          <a:noFill/>
          <a:ln w="9525">
            <a:noFill/>
            <a:miter lim="800000"/>
            <a:headEnd/>
            <a:tailEnd/>
          </a:ln>
        </p:spPr>
        <p:txBody>
          <a:bodyPr lIns="92075" tIns="46038" rIns="92075" bIns="46038"/>
          <a:lstStyle/>
          <a:p>
            <a:pPr algn="ctr">
              <a:lnSpc>
                <a:spcPct val="90000"/>
              </a:lnSpc>
            </a:pPr>
            <a:endParaRPr lang="en-US" sz="3600" b="1"/>
          </a:p>
        </p:txBody>
      </p:sp>
      <p:sp>
        <p:nvSpPr>
          <p:cNvPr id="9221" name="Rectangle 4"/>
          <p:cNvSpPr>
            <a:spLocks noChangeArrowheads="1"/>
          </p:cNvSpPr>
          <p:nvPr/>
        </p:nvSpPr>
        <p:spPr bwMode="auto">
          <a:xfrm>
            <a:off x="1277144" y="953383"/>
            <a:ext cx="6611937" cy="417512"/>
          </a:xfrm>
          <a:prstGeom prst="rect">
            <a:avLst/>
          </a:prstGeom>
          <a:noFill/>
          <a:ln w="9525">
            <a:noFill/>
            <a:miter lim="800000"/>
            <a:headEnd/>
            <a:tailEnd/>
          </a:ln>
        </p:spPr>
        <p:txBody>
          <a:bodyPr lIns="92075" tIns="46038" rIns="92075" bIns="46038"/>
          <a:lstStyle/>
          <a:p>
            <a:pPr marL="285750" indent="-285750" algn="ctr">
              <a:lnSpc>
                <a:spcPct val="80000"/>
              </a:lnSpc>
              <a:spcBef>
                <a:spcPct val="30000"/>
              </a:spcBef>
            </a:pPr>
            <a:r>
              <a:rPr lang="en-US" sz="2000" b="1" dirty="0">
                <a:latin typeface="Calibri" pitchFamily="34" charset="0"/>
              </a:rPr>
              <a:t>200 </a:t>
            </a:r>
            <a:r>
              <a:rPr lang="en-US" sz="2000" b="1" dirty="0" smtClean="0">
                <a:latin typeface="Calibri" pitchFamily="34" charset="0"/>
              </a:rPr>
              <a:t>kDa </a:t>
            </a:r>
            <a:r>
              <a:rPr lang="en-US" sz="2000" b="1" dirty="0">
                <a:latin typeface="Calibri" pitchFamily="34" charset="0"/>
              </a:rPr>
              <a:t>polystyrene in toluene</a:t>
            </a:r>
          </a:p>
        </p:txBody>
      </p:sp>
      <p:graphicFrame>
        <p:nvGraphicFramePr>
          <p:cNvPr id="1508" name="Table 1507"/>
          <p:cNvGraphicFramePr>
            <a:graphicFrameLocks noGrp="1"/>
          </p:cNvGraphicFramePr>
          <p:nvPr/>
        </p:nvGraphicFramePr>
        <p:xfrm>
          <a:off x="1935868" y="5382542"/>
          <a:ext cx="5294490" cy="822960"/>
        </p:xfrm>
        <a:graphic>
          <a:graphicData uri="http://schemas.openxmlformats.org/drawingml/2006/table">
            <a:tbl>
              <a:tblPr firstRow="1" bandRow="1">
                <a:tableStyleId>{D7AC3CCA-C797-4891-BE02-D94E43425B78}</a:tableStyleId>
              </a:tblPr>
              <a:tblGrid>
                <a:gridCol w="2647245"/>
                <a:gridCol w="2647245"/>
              </a:tblGrid>
              <a:tr h="235080">
                <a:tc>
                  <a:txBody>
                    <a:bodyPr/>
                    <a:lstStyle/>
                    <a:p>
                      <a:r>
                        <a:rPr lang="en-US" sz="1200" b="0" dirty="0" smtClean="0">
                          <a:latin typeface="+mn-lt"/>
                        </a:rPr>
                        <a:t>Weight average molar mass</a:t>
                      </a:r>
                      <a:endParaRPr lang="en-US" sz="1200" b="0" dirty="0">
                        <a:latin typeface="+mn-lt"/>
                      </a:endParaRPr>
                    </a:p>
                  </a:txBody>
                  <a:tcPr/>
                </a:tc>
                <a:tc>
                  <a:txBody>
                    <a:bodyPr/>
                    <a:lstStyle/>
                    <a:p>
                      <a:r>
                        <a:rPr lang="en-US" sz="1200" b="0" dirty="0" smtClean="0">
                          <a:latin typeface="+mn-lt"/>
                        </a:rPr>
                        <a:t>(2.019 ± 0.001) e+5 g/mol</a:t>
                      </a:r>
                      <a:endParaRPr lang="en-US" sz="1200" b="0" dirty="0">
                        <a:latin typeface="+mn-lt"/>
                      </a:endParaRPr>
                    </a:p>
                  </a:txBody>
                  <a:tcPr/>
                </a:tc>
              </a:tr>
              <a:tr h="235080">
                <a:tc>
                  <a:txBody>
                    <a:bodyPr/>
                    <a:lstStyle/>
                    <a:p>
                      <a:r>
                        <a:rPr lang="en-US" sz="1200" b="0" dirty="0" smtClean="0">
                          <a:latin typeface="+mn-lt"/>
                        </a:rPr>
                        <a:t>Z-average rms radius</a:t>
                      </a:r>
                      <a:endParaRPr lang="en-US" sz="1200" b="0" dirty="0">
                        <a:latin typeface="+mn-lt"/>
                      </a:endParaRPr>
                    </a:p>
                  </a:txBody>
                  <a:tcPr/>
                </a:tc>
                <a:tc>
                  <a:txBody>
                    <a:bodyPr/>
                    <a:lstStyle/>
                    <a:p>
                      <a:r>
                        <a:rPr lang="en-US" sz="1200" b="0" dirty="0" smtClean="0">
                          <a:latin typeface="+mn-lt"/>
                        </a:rPr>
                        <a:t>16.7 ± 0.1 nm</a:t>
                      </a:r>
                      <a:endParaRPr lang="en-US" sz="1200" b="0" dirty="0">
                        <a:latin typeface="+mn-lt"/>
                      </a:endParaRPr>
                    </a:p>
                  </a:txBody>
                  <a:tcPr/>
                </a:tc>
              </a:tr>
              <a:tr h="263619">
                <a:tc>
                  <a:txBody>
                    <a:bodyPr/>
                    <a:lstStyle/>
                    <a:p>
                      <a:r>
                        <a:rPr lang="en-US" sz="1200" b="0" dirty="0" smtClean="0">
                          <a:latin typeface="+mn-lt"/>
                        </a:rPr>
                        <a:t>Second virial coefficient A</a:t>
                      </a:r>
                      <a:r>
                        <a:rPr lang="en-US" sz="1200" b="0" baseline="-25000" dirty="0" smtClean="0">
                          <a:latin typeface="+mn-lt"/>
                        </a:rPr>
                        <a:t>2</a:t>
                      </a:r>
                      <a:endParaRPr lang="en-US" sz="1200" b="0" baseline="-25000" dirty="0">
                        <a:latin typeface="+mn-lt"/>
                      </a:endParaRPr>
                    </a:p>
                  </a:txBody>
                  <a:tcPr/>
                </a:tc>
                <a:tc>
                  <a:txBody>
                    <a:bodyPr/>
                    <a:lstStyle/>
                    <a:p>
                      <a:r>
                        <a:rPr lang="it-IT" sz="1200" b="0" dirty="0" smtClean="0">
                          <a:latin typeface="+mn-lt"/>
                        </a:rPr>
                        <a:t>(4.100 ± 0.010) e-4 mol mL/g²</a:t>
                      </a:r>
                      <a:endParaRPr lang="en-US" sz="1200" b="0" dirty="0">
                        <a:latin typeface="+mn-lt"/>
                      </a:endParaRPr>
                    </a:p>
                  </a:txBody>
                  <a:tcPr/>
                </a:tc>
              </a:tr>
            </a:tbl>
          </a:graphicData>
        </a:graphic>
      </p:graphicFrame>
      <p:grpSp>
        <p:nvGrpSpPr>
          <p:cNvPr id="9" name="Group 8"/>
          <p:cNvGrpSpPr/>
          <p:nvPr/>
        </p:nvGrpSpPr>
        <p:grpSpPr>
          <a:xfrm>
            <a:off x="758653" y="1381123"/>
            <a:ext cx="7648919" cy="3834342"/>
            <a:chOff x="758653" y="1381123"/>
            <a:chExt cx="7648919" cy="3834342"/>
          </a:xfrm>
        </p:grpSpPr>
        <p:pic>
          <p:nvPicPr>
            <p:cNvPr id="3" name="Picture 4"/>
            <p:cNvPicPr>
              <a:picLocks noChangeAspect="1" noChangeArrowheads="1"/>
            </p:cNvPicPr>
            <p:nvPr/>
          </p:nvPicPr>
          <p:blipFill>
            <a:blip r:embed="rId4" cstate="print"/>
            <a:srcRect/>
            <a:stretch>
              <a:fillRect/>
            </a:stretch>
          </p:blipFill>
          <p:spPr bwMode="auto">
            <a:xfrm>
              <a:off x="758653" y="1381123"/>
              <a:ext cx="7648919" cy="3834342"/>
            </a:xfrm>
            <a:prstGeom prst="rect">
              <a:avLst/>
            </a:prstGeom>
            <a:noFill/>
            <a:ln w="9525">
              <a:noFill/>
              <a:miter lim="800000"/>
              <a:headEnd/>
              <a:tailEnd/>
            </a:ln>
            <a:effectLst/>
          </p:spPr>
        </p:pic>
        <p:sp>
          <p:nvSpPr>
            <p:cNvPr id="9320" name="Text Box 1504"/>
            <p:cNvSpPr txBox="1">
              <a:spLocks noChangeArrowheads="1"/>
            </p:cNvSpPr>
            <p:nvPr/>
          </p:nvSpPr>
          <p:spPr bwMode="auto">
            <a:xfrm rot="20740045">
              <a:off x="4967464" y="1583268"/>
              <a:ext cx="2233305" cy="369332"/>
            </a:xfrm>
            <a:prstGeom prst="rect">
              <a:avLst/>
            </a:prstGeom>
            <a:noFill/>
            <a:ln w="25400">
              <a:noFill/>
              <a:miter lim="800000"/>
              <a:headEnd type="none" w="sm" len="sm"/>
              <a:tailEnd type="none" w="sm" len="sm"/>
            </a:ln>
          </p:spPr>
          <p:txBody>
            <a:bodyPr wrap="none">
              <a:spAutoFit/>
            </a:bodyPr>
            <a:lstStyle/>
            <a:p>
              <a:pPr algn="ctr"/>
              <a:r>
                <a:rPr lang="en-US" sz="1800" dirty="0" smtClean="0">
                  <a:sym typeface="Symbol"/>
                </a:rPr>
                <a:t> </a:t>
              </a:r>
              <a:r>
                <a:rPr lang="en-US" sz="1800" dirty="0" smtClean="0"/>
                <a:t>decreasing angle</a:t>
              </a:r>
              <a:endParaRPr lang="en-US" sz="1800" dirty="0">
                <a:latin typeface="Symbol" pitchFamily="18" charset="2"/>
              </a:endParaRPr>
            </a:p>
          </p:txBody>
        </p:sp>
        <p:sp>
          <p:nvSpPr>
            <p:cNvPr id="1509" name="Text Box 1504"/>
            <p:cNvSpPr txBox="1">
              <a:spLocks noChangeArrowheads="1"/>
            </p:cNvSpPr>
            <p:nvPr/>
          </p:nvSpPr>
          <p:spPr bwMode="auto">
            <a:xfrm rot="19440000">
              <a:off x="5300310" y="2571041"/>
              <a:ext cx="3054042" cy="369332"/>
            </a:xfrm>
            <a:prstGeom prst="rect">
              <a:avLst/>
            </a:prstGeom>
            <a:noFill/>
            <a:ln w="25400">
              <a:noFill/>
              <a:miter lim="800000"/>
              <a:headEnd type="none" w="sm" len="sm"/>
              <a:tailEnd type="none" w="sm" len="sm"/>
            </a:ln>
          </p:spPr>
          <p:txBody>
            <a:bodyPr wrap="none">
              <a:spAutoFit/>
            </a:bodyPr>
            <a:lstStyle/>
            <a:p>
              <a:pPr algn="ctr"/>
              <a:r>
                <a:rPr lang="en-US" sz="1800" dirty="0" smtClean="0">
                  <a:sym typeface="Symbol"/>
                </a:rPr>
                <a:t> de</a:t>
              </a:r>
              <a:r>
                <a:rPr lang="en-US" sz="1800" dirty="0" smtClean="0"/>
                <a:t>creasing concentration</a:t>
              </a:r>
              <a:endParaRPr lang="en-US" sz="1800" dirty="0">
                <a:latin typeface="Symbol" pitchFamily="18" charset="2"/>
              </a:endParaRPr>
            </a:p>
          </p:txBody>
        </p:sp>
      </p:gr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2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0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p:nvPr>
        </p:nvSpPr>
        <p:spPr/>
        <p:txBody>
          <a:bodyPr lIns="92075" tIns="46038" rIns="92075" bIns="46038" anchor="t"/>
          <a:lstStyle/>
          <a:p>
            <a:r>
              <a:rPr lang="en-US" sz="2900" smtClean="0"/>
              <a:t>A Zimm Plot (Another View)</a:t>
            </a:r>
          </a:p>
        </p:txBody>
      </p:sp>
      <p:sp>
        <p:nvSpPr>
          <p:cNvPr id="10244" name="Rectangle 3"/>
          <p:cNvSpPr>
            <a:spLocks noGrp="1" noChangeArrowheads="1"/>
          </p:cNvSpPr>
          <p:nvPr>
            <p:ph type="body" idx="4294967295"/>
          </p:nvPr>
        </p:nvSpPr>
        <p:spPr>
          <a:xfrm>
            <a:off x="2009775" y="874713"/>
            <a:ext cx="7134225" cy="762000"/>
          </a:xfrm>
        </p:spPr>
        <p:txBody>
          <a:bodyPr lIns="92075" tIns="46038" rIns="92075" bIns="46038"/>
          <a:lstStyle/>
          <a:p>
            <a:pPr algn="ctr">
              <a:spcBef>
                <a:spcPts val="0"/>
              </a:spcBef>
              <a:buFontTx/>
              <a:buNone/>
            </a:pPr>
            <a:r>
              <a:rPr lang="en-US" sz="2000" b="1" dirty="0" smtClean="0"/>
              <a:t> 200 kDa Polystyrene in toluene with negative stretch factor </a:t>
            </a:r>
            <a:r>
              <a:rPr lang="en-US" sz="2000" b="1" i="1" dirty="0" smtClean="0"/>
              <a:t>k</a:t>
            </a:r>
            <a:endParaRPr lang="en-US" sz="2000" b="1" dirty="0" smtClean="0"/>
          </a:p>
          <a:p>
            <a:pPr algn="ctr">
              <a:spcBef>
                <a:spcPts val="0"/>
              </a:spcBef>
              <a:buNone/>
            </a:pPr>
            <a:r>
              <a:rPr lang="en-US" sz="2000" dirty="0" smtClean="0"/>
              <a:t>Results are unchanged, but plot is easier to view</a:t>
            </a:r>
          </a:p>
          <a:p>
            <a:pPr algn="ctr">
              <a:buFontTx/>
              <a:buNone/>
            </a:pPr>
            <a:endParaRPr lang="en-US" sz="2000" dirty="0" smtClean="0"/>
          </a:p>
        </p:txBody>
      </p:sp>
      <p:graphicFrame>
        <p:nvGraphicFramePr>
          <p:cNvPr id="1504" name="Table 1503"/>
          <p:cNvGraphicFramePr>
            <a:graphicFrameLocks noGrp="1"/>
          </p:cNvGraphicFramePr>
          <p:nvPr/>
        </p:nvGraphicFramePr>
        <p:xfrm>
          <a:off x="1935868" y="5427698"/>
          <a:ext cx="5294490" cy="822960"/>
        </p:xfrm>
        <a:graphic>
          <a:graphicData uri="http://schemas.openxmlformats.org/drawingml/2006/table">
            <a:tbl>
              <a:tblPr firstRow="1" bandRow="1">
                <a:tableStyleId>{D7AC3CCA-C797-4891-BE02-D94E43425B78}</a:tableStyleId>
              </a:tblPr>
              <a:tblGrid>
                <a:gridCol w="2647245"/>
                <a:gridCol w="2647245"/>
              </a:tblGrid>
              <a:tr h="235080">
                <a:tc>
                  <a:txBody>
                    <a:bodyPr/>
                    <a:lstStyle/>
                    <a:p>
                      <a:r>
                        <a:rPr lang="en-US" sz="1200" b="0" dirty="0" smtClean="0">
                          <a:latin typeface="+mn-lt"/>
                        </a:rPr>
                        <a:t>Weight average molar mass</a:t>
                      </a:r>
                      <a:endParaRPr lang="en-US" sz="1200" b="0" dirty="0">
                        <a:latin typeface="+mn-lt"/>
                      </a:endParaRPr>
                    </a:p>
                  </a:txBody>
                  <a:tcPr/>
                </a:tc>
                <a:tc>
                  <a:txBody>
                    <a:bodyPr/>
                    <a:lstStyle/>
                    <a:p>
                      <a:r>
                        <a:rPr lang="en-US" sz="1200" b="0" dirty="0" smtClean="0">
                          <a:latin typeface="+mn-lt"/>
                        </a:rPr>
                        <a:t>(2.019 ± 0.001) e+5 g/mol</a:t>
                      </a:r>
                      <a:endParaRPr lang="en-US" sz="1200" b="0" dirty="0">
                        <a:latin typeface="+mn-lt"/>
                      </a:endParaRPr>
                    </a:p>
                  </a:txBody>
                  <a:tcPr/>
                </a:tc>
              </a:tr>
              <a:tr h="235080">
                <a:tc>
                  <a:txBody>
                    <a:bodyPr/>
                    <a:lstStyle/>
                    <a:p>
                      <a:r>
                        <a:rPr lang="en-US" sz="1200" b="0" dirty="0" smtClean="0">
                          <a:latin typeface="+mn-lt"/>
                        </a:rPr>
                        <a:t>Z-average rms radius</a:t>
                      </a:r>
                      <a:endParaRPr lang="en-US" sz="1200" b="0" dirty="0">
                        <a:latin typeface="+mn-lt"/>
                      </a:endParaRPr>
                    </a:p>
                  </a:txBody>
                  <a:tcPr/>
                </a:tc>
                <a:tc>
                  <a:txBody>
                    <a:bodyPr/>
                    <a:lstStyle/>
                    <a:p>
                      <a:r>
                        <a:rPr lang="en-US" sz="1200" b="0" dirty="0" smtClean="0">
                          <a:latin typeface="+mn-lt"/>
                        </a:rPr>
                        <a:t>16.7 ± 0.1 nm</a:t>
                      </a:r>
                      <a:endParaRPr lang="en-US" sz="1200" b="0" dirty="0">
                        <a:latin typeface="+mn-lt"/>
                      </a:endParaRPr>
                    </a:p>
                  </a:txBody>
                  <a:tcPr/>
                </a:tc>
              </a:tr>
              <a:tr h="263619">
                <a:tc>
                  <a:txBody>
                    <a:bodyPr/>
                    <a:lstStyle/>
                    <a:p>
                      <a:r>
                        <a:rPr lang="en-US" sz="1200" b="0" dirty="0" smtClean="0">
                          <a:latin typeface="+mn-lt"/>
                        </a:rPr>
                        <a:t>Second virial coefficient A</a:t>
                      </a:r>
                      <a:r>
                        <a:rPr lang="en-US" sz="1200" b="0" baseline="-25000" dirty="0" smtClean="0">
                          <a:latin typeface="+mn-lt"/>
                        </a:rPr>
                        <a:t>2</a:t>
                      </a:r>
                      <a:endParaRPr lang="en-US" sz="1200" b="0" baseline="-25000" dirty="0">
                        <a:latin typeface="+mn-lt"/>
                      </a:endParaRPr>
                    </a:p>
                  </a:txBody>
                  <a:tcPr/>
                </a:tc>
                <a:tc>
                  <a:txBody>
                    <a:bodyPr/>
                    <a:lstStyle/>
                    <a:p>
                      <a:r>
                        <a:rPr lang="it-IT" sz="1200" b="0" dirty="0" smtClean="0">
                          <a:latin typeface="+mn-lt"/>
                        </a:rPr>
                        <a:t>(4.100 ± 0.010) e-4 mol mL/g²</a:t>
                      </a:r>
                      <a:endParaRPr lang="en-US" sz="1200" b="0" dirty="0">
                        <a:latin typeface="+mn-lt"/>
                      </a:endParaRPr>
                    </a:p>
                  </a:txBody>
                  <a:tcPr/>
                </a:tc>
              </a:tr>
            </a:tbl>
          </a:graphicData>
        </a:graphic>
      </p:graphicFrame>
      <p:grpSp>
        <p:nvGrpSpPr>
          <p:cNvPr id="8" name="Group 7"/>
          <p:cNvGrpSpPr/>
          <p:nvPr/>
        </p:nvGrpSpPr>
        <p:grpSpPr>
          <a:xfrm>
            <a:off x="896938" y="1691922"/>
            <a:ext cx="7372350" cy="3695700"/>
            <a:chOff x="896938" y="1691922"/>
            <a:chExt cx="7372350" cy="3695700"/>
          </a:xfrm>
        </p:grpSpPr>
        <p:pic>
          <p:nvPicPr>
            <p:cNvPr id="2" name="Picture 3"/>
            <p:cNvPicPr>
              <a:picLocks noChangeAspect="1" noChangeArrowheads="1"/>
            </p:cNvPicPr>
            <p:nvPr/>
          </p:nvPicPr>
          <p:blipFill>
            <a:blip r:embed="rId4" cstate="print"/>
            <a:srcRect/>
            <a:stretch>
              <a:fillRect/>
            </a:stretch>
          </p:blipFill>
          <p:spPr bwMode="auto">
            <a:xfrm>
              <a:off x="896938" y="1691922"/>
              <a:ext cx="7372350" cy="3695700"/>
            </a:xfrm>
            <a:prstGeom prst="rect">
              <a:avLst/>
            </a:prstGeom>
            <a:noFill/>
            <a:ln w="9525">
              <a:noFill/>
              <a:miter lim="800000"/>
              <a:headEnd/>
              <a:tailEnd/>
            </a:ln>
            <a:effectLst/>
          </p:spPr>
        </p:pic>
        <p:sp>
          <p:nvSpPr>
            <p:cNvPr id="1505" name="Text Box 1504"/>
            <p:cNvSpPr txBox="1">
              <a:spLocks noChangeArrowheads="1"/>
            </p:cNvSpPr>
            <p:nvPr/>
          </p:nvSpPr>
          <p:spPr bwMode="auto">
            <a:xfrm rot="20760000">
              <a:off x="1919462" y="1842911"/>
              <a:ext cx="2233305" cy="369332"/>
            </a:xfrm>
            <a:prstGeom prst="rect">
              <a:avLst/>
            </a:prstGeom>
            <a:noFill/>
            <a:ln w="25400">
              <a:noFill/>
              <a:miter lim="800000"/>
              <a:headEnd type="none" w="sm" len="sm"/>
              <a:tailEnd type="none" w="sm" len="sm"/>
            </a:ln>
          </p:spPr>
          <p:txBody>
            <a:bodyPr wrap="none">
              <a:spAutoFit/>
            </a:bodyPr>
            <a:lstStyle/>
            <a:p>
              <a:pPr algn="ctr"/>
              <a:r>
                <a:rPr lang="en-US" sz="1800" dirty="0" smtClean="0">
                  <a:sym typeface="Symbol"/>
                </a:rPr>
                <a:t> </a:t>
              </a:r>
              <a:r>
                <a:rPr lang="en-US" sz="1800" dirty="0" smtClean="0"/>
                <a:t>decreasing angle</a:t>
              </a:r>
              <a:endParaRPr lang="en-US" sz="1800" dirty="0">
                <a:latin typeface="Symbol" pitchFamily="18" charset="2"/>
              </a:endParaRPr>
            </a:p>
          </p:txBody>
        </p:sp>
        <p:sp>
          <p:nvSpPr>
            <p:cNvPr id="1506" name="Text Box 1504"/>
            <p:cNvSpPr txBox="1">
              <a:spLocks noChangeArrowheads="1"/>
            </p:cNvSpPr>
            <p:nvPr/>
          </p:nvSpPr>
          <p:spPr bwMode="auto">
            <a:xfrm rot="2131104">
              <a:off x="5209998" y="2458154"/>
              <a:ext cx="3054041" cy="369332"/>
            </a:xfrm>
            <a:prstGeom prst="rect">
              <a:avLst/>
            </a:prstGeom>
            <a:noFill/>
            <a:ln w="25400">
              <a:noFill/>
              <a:miter lim="800000"/>
              <a:headEnd type="none" w="sm" len="sm"/>
              <a:tailEnd type="none" w="sm" len="sm"/>
            </a:ln>
          </p:spPr>
          <p:txBody>
            <a:bodyPr wrap="none">
              <a:spAutoFit/>
            </a:bodyPr>
            <a:lstStyle/>
            <a:p>
              <a:pPr algn="ctr"/>
              <a:r>
                <a:rPr lang="en-US" sz="1800" dirty="0" smtClean="0">
                  <a:sym typeface="Symbol"/>
                </a:rPr>
                <a:t>de</a:t>
              </a:r>
              <a:r>
                <a:rPr lang="en-US" sz="1800" dirty="0" smtClean="0"/>
                <a:t>creasing concentration </a:t>
              </a:r>
              <a:r>
                <a:rPr lang="en-US" sz="1800" dirty="0" smtClean="0">
                  <a:sym typeface="Symbol"/>
                </a:rPr>
                <a:t></a:t>
              </a:r>
              <a:endParaRPr lang="en-US" sz="1800" dirty="0">
                <a:latin typeface="Symbol" pitchFamily="18" charset="2"/>
              </a:endParaRPr>
            </a:p>
          </p:txBody>
        </p:sp>
      </p:gr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24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0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Rectangle 2"/>
          <p:cNvSpPr>
            <a:spLocks noGrp="1" noChangeArrowheads="1"/>
          </p:cNvSpPr>
          <p:nvPr>
            <p:ph type="title"/>
          </p:nvPr>
        </p:nvSpPr>
        <p:spPr/>
        <p:txBody>
          <a:bodyPr lIns="92075" tIns="46038" rIns="92075" bIns="46038" anchor="t"/>
          <a:lstStyle/>
          <a:p>
            <a:r>
              <a:rPr lang="en-US" dirty="0" smtClean="0"/>
              <a:t>Historical Data Analysis</a:t>
            </a:r>
          </a:p>
        </p:txBody>
      </p:sp>
      <p:sp>
        <p:nvSpPr>
          <p:cNvPr id="7174" name="Text Box 3"/>
          <p:cNvSpPr txBox="1">
            <a:spLocks noChangeArrowheads="1"/>
          </p:cNvSpPr>
          <p:nvPr/>
        </p:nvSpPr>
        <p:spPr bwMode="auto">
          <a:xfrm>
            <a:off x="306386" y="1725682"/>
            <a:ext cx="4691541" cy="707886"/>
          </a:xfrm>
          <a:prstGeom prst="rect">
            <a:avLst/>
          </a:prstGeom>
          <a:noFill/>
          <a:ln w="25400">
            <a:noFill/>
            <a:miter lim="800000"/>
            <a:headEnd type="none" w="sm" len="sm"/>
            <a:tailEnd type="none" w="sm" len="sm"/>
          </a:ln>
        </p:spPr>
        <p:txBody>
          <a:bodyPr wrap="none">
            <a:spAutoFit/>
          </a:bodyPr>
          <a:lstStyle/>
          <a:p>
            <a:r>
              <a:rPr lang="en-US" sz="2000" b="1" dirty="0">
                <a:solidFill>
                  <a:schemeClr val="tx2"/>
                </a:solidFill>
                <a:latin typeface="Calibri" pitchFamily="34" charset="0"/>
              </a:rPr>
              <a:t>Step </a:t>
            </a:r>
            <a:r>
              <a:rPr lang="en-US" sz="2000" b="1" dirty="0" smtClean="0">
                <a:solidFill>
                  <a:schemeClr val="tx2"/>
                </a:solidFill>
                <a:latin typeface="Calibri" pitchFamily="34" charset="0"/>
              </a:rPr>
              <a:t>1:</a:t>
            </a:r>
            <a:endParaRPr lang="en-US" sz="2000" b="1" dirty="0">
              <a:solidFill>
                <a:schemeClr val="tx2"/>
              </a:solidFill>
              <a:latin typeface="Calibri" pitchFamily="34" charset="0"/>
            </a:endParaRPr>
          </a:p>
          <a:p>
            <a:r>
              <a:rPr lang="en-US" sz="2000" dirty="0">
                <a:latin typeface="Calibri" pitchFamily="34" charset="0"/>
              </a:rPr>
              <a:t>Light Scattering Equation (Zimm formalism)</a:t>
            </a:r>
          </a:p>
        </p:txBody>
      </p:sp>
      <p:sp>
        <p:nvSpPr>
          <p:cNvPr id="7175" name="Text Box 4"/>
          <p:cNvSpPr txBox="1">
            <a:spLocks noChangeArrowheads="1"/>
          </p:cNvSpPr>
          <p:nvPr/>
        </p:nvSpPr>
        <p:spPr bwMode="auto">
          <a:xfrm>
            <a:off x="306386" y="3086654"/>
            <a:ext cx="4442706" cy="707886"/>
          </a:xfrm>
          <a:prstGeom prst="rect">
            <a:avLst/>
          </a:prstGeom>
          <a:noFill/>
          <a:ln w="25400">
            <a:noFill/>
            <a:miter lim="800000"/>
            <a:headEnd type="none" w="sm" len="sm"/>
            <a:tailEnd type="none" w="sm" len="sm"/>
          </a:ln>
        </p:spPr>
        <p:txBody>
          <a:bodyPr wrap="square">
            <a:spAutoFit/>
          </a:bodyPr>
          <a:lstStyle/>
          <a:p>
            <a:r>
              <a:rPr lang="en-US" sz="2000" b="1" dirty="0">
                <a:solidFill>
                  <a:schemeClr val="tx2"/>
                </a:solidFill>
                <a:latin typeface="Calibri" pitchFamily="34" charset="0"/>
              </a:rPr>
              <a:t>Step </a:t>
            </a:r>
            <a:r>
              <a:rPr lang="en-US" sz="2000" b="1" dirty="0" smtClean="0">
                <a:solidFill>
                  <a:schemeClr val="tx2"/>
                </a:solidFill>
                <a:latin typeface="Calibri" pitchFamily="34" charset="0"/>
              </a:rPr>
              <a:t>2:</a:t>
            </a:r>
            <a:endParaRPr lang="en-US" sz="2000" b="1" dirty="0">
              <a:solidFill>
                <a:schemeClr val="tx2"/>
              </a:solidFill>
              <a:latin typeface="Calibri" pitchFamily="34" charset="0"/>
            </a:endParaRPr>
          </a:p>
          <a:p>
            <a:r>
              <a:rPr lang="en-US" sz="2000" dirty="0">
                <a:latin typeface="Calibri" pitchFamily="34" charset="0"/>
              </a:rPr>
              <a:t>Take low angle limit, </a:t>
            </a:r>
            <a:r>
              <a:rPr lang="en-US" sz="2000" dirty="0" smtClean="0">
                <a:latin typeface="Calibri" pitchFamily="34" charset="0"/>
                <a:sym typeface="Symbol"/>
              </a:rPr>
              <a:t></a:t>
            </a:r>
            <a:r>
              <a:rPr lang="en-US" sz="2000" dirty="0" smtClean="0">
                <a:latin typeface="Calibri" pitchFamily="34" charset="0"/>
              </a:rPr>
              <a:t> </a:t>
            </a:r>
            <a:r>
              <a:rPr lang="en-US" sz="2000" dirty="0" smtClean="0">
                <a:latin typeface="Calibri" pitchFamily="34" charset="0"/>
                <a:sym typeface="Wingdings"/>
              </a:rPr>
              <a:t></a:t>
            </a:r>
            <a:r>
              <a:rPr lang="en-US" sz="2000" dirty="0" smtClean="0">
                <a:latin typeface="Calibri" pitchFamily="34" charset="0"/>
              </a:rPr>
              <a:t> </a:t>
            </a:r>
            <a:r>
              <a:rPr lang="en-US" sz="2000" dirty="0">
                <a:latin typeface="Calibri" pitchFamily="34" charset="0"/>
              </a:rPr>
              <a:t>0°, </a:t>
            </a:r>
            <a:r>
              <a:rPr lang="en-US" sz="2000" i="1" dirty="0">
                <a:latin typeface="Calibri" pitchFamily="34" charset="0"/>
              </a:rPr>
              <a:t>P</a:t>
            </a:r>
            <a:r>
              <a:rPr lang="en-US" sz="2000" dirty="0">
                <a:latin typeface="Calibri" pitchFamily="34" charset="0"/>
              </a:rPr>
              <a:t>(0°) </a:t>
            </a:r>
            <a:r>
              <a:rPr lang="en-US" sz="2000" dirty="0" smtClean="0">
                <a:latin typeface="Calibri" pitchFamily="34" charset="0"/>
                <a:sym typeface="Wingdings"/>
              </a:rPr>
              <a:t></a:t>
            </a:r>
            <a:r>
              <a:rPr lang="en-US" sz="2000" dirty="0" smtClean="0">
                <a:latin typeface="Calibri" pitchFamily="34" charset="0"/>
              </a:rPr>
              <a:t> </a:t>
            </a:r>
            <a:r>
              <a:rPr lang="en-US" sz="2000" dirty="0">
                <a:latin typeface="Calibri" pitchFamily="34" charset="0"/>
              </a:rPr>
              <a:t>1</a:t>
            </a:r>
          </a:p>
        </p:txBody>
      </p:sp>
      <p:sp>
        <p:nvSpPr>
          <p:cNvPr id="7176" name="Text Box 5"/>
          <p:cNvSpPr txBox="1">
            <a:spLocks noChangeArrowheads="1"/>
          </p:cNvSpPr>
          <p:nvPr/>
        </p:nvSpPr>
        <p:spPr bwMode="auto">
          <a:xfrm>
            <a:off x="306386" y="4606043"/>
            <a:ext cx="4005969" cy="707886"/>
          </a:xfrm>
          <a:prstGeom prst="rect">
            <a:avLst/>
          </a:prstGeom>
          <a:noFill/>
          <a:ln w="25400">
            <a:noFill/>
            <a:miter lim="800000"/>
            <a:headEnd type="none" w="sm" len="sm"/>
            <a:tailEnd type="none" w="sm" len="sm"/>
          </a:ln>
        </p:spPr>
        <p:txBody>
          <a:bodyPr wrap="square">
            <a:spAutoFit/>
          </a:bodyPr>
          <a:lstStyle/>
          <a:p>
            <a:r>
              <a:rPr lang="en-US" sz="2000" b="1" dirty="0">
                <a:solidFill>
                  <a:schemeClr val="tx2"/>
                </a:solidFill>
                <a:latin typeface="Calibri" pitchFamily="34" charset="0"/>
              </a:rPr>
              <a:t>Step </a:t>
            </a:r>
            <a:r>
              <a:rPr lang="en-US" sz="2000" b="1" dirty="0" smtClean="0">
                <a:solidFill>
                  <a:schemeClr val="tx2"/>
                </a:solidFill>
                <a:latin typeface="Calibri" pitchFamily="34" charset="0"/>
              </a:rPr>
              <a:t>3:</a:t>
            </a:r>
            <a:endParaRPr lang="en-US" sz="2000" b="1" dirty="0">
              <a:solidFill>
                <a:schemeClr val="tx2"/>
              </a:solidFill>
              <a:latin typeface="Calibri" pitchFamily="34" charset="0"/>
            </a:endParaRPr>
          </a:p>
          <a:p>
            <a:r>
              <a:rPr lang="en-US" sz="2000" dirty="0">
                <a:latin typeface="Calibri" pitchFamily="34" charset="0"/>
              </a:rPr>
              <a:t>Take low concentration limit, </a:t>
            </a:r>
            <a:r>
              <a:rPr lang="en-US" sz="2000" i="1" dirty="0">
                <a:latin typeface="Calibri" pitchFamily="34" charset="0"/>
              </a:rPr>
              <a:t>c</a:t>
            </a:r>
            <a:r>
              <a:rPr lang="en-US" sz="2000" dirty="0">
                <a:latin typeface="Calibri" pitchFamily="34" charset="0"/>
              </a:rPr>
              <a:t> </a:t>
            </a:r>
            <a:r>
              <a:rPr lang="en-US" sz="2000" dirty="0" smtClean="0">
                <a:latin typeface="Calibri" pitchFamily="34" charset="0"/>
                <a:sym typeface="Wingdings"/>
              </a:rPr>
              <a:t></a:t>
            </a:r>
            <a:r>
              <a:rPr lang="en-US" sz="2000" dirty="0" smtClean="0">
                <a:latin typeface="Calibri" pitchFamily="34" charset="0"/>
              </a:rPr>
              <a:t> </a:t>
            </a:r>
            <a:r>
              <a:rPr lang="en-US" sz="2000" dirty="0">
                <a:latin typeface="Calibri" pitchFamily="34" charset="0"/>
              </a:rPr>
              <a:t>0</a:t>
            </a:r>
          </a:p>
        </p:txBody>
      </p:sp>
      <p:sp>
        <p:nvSpPr>
          <p:cNvPr id="7177" name="Text Box 6"/>
          <p:cNvSpPr txBox="1">
            <a:spLocks noChangeArrowheads="1"/>
          </p:cNvSpPr>
          <p:nvPr/>
        </p:nvSpPr>
        <p:spPr bwMode="auto">
          <a:xfrm>
            <a:off x="271463" y="1003300"/>
            <a:ext cx="3927294" cy="461665"/>
          </a:xfrm>
          <a:prstGeom prst="rect">
            <a:avLst/>
          </a:prstGeom>
          <a:noFill/>
          <a:ln w="25400">
            <a:noFill/>
            <a:miter lim="800000"/>
            <a:headEnd type="none" w="sm" len="sm"/>
            <a:tailEnd type="none" w="sm" len="sm"/>
          </a:ln>
        </p:spPr>
        <p:txBody>
          <a:bodyPr wrap="none">
            <a:spAutoFit/>
          </a:bodyPr>
          <a:lstStyle/>
          <a:p>
            <a:r>
              <a:rPr lang="en-US" sz="2400" b="1" u="sng" dirty="0">
                <a:solidFill>
                  <a:srgbClr val="0000FF"/>
                </a:solidFill>
                <a:latin typeface="Calibri" pitchFamily="34" charset="0"/>
              </a:rPr>
              <a:t>Known quantities</a:t>
            </a:r>
            <a:r>
              <a:rPr lang="en-US" sz="2400" b="1" dirty="0">
                <a:solidFill>
                  <a:srgbClr val="0000FF"/>
                </a:solidFill>
                <a:latin typeface="Calibri" pitchFamily="34" charset="0"/>
              </a:rPr>
              <a:t>: </a:t>
            </a:r>
            <a:r>
              <a:rPr lang="en-US" sz="2400" b="1" dirty="0" smtClean="0">
                <a:solidFill>
                  <a:srgbClr val="0000FF"/>
                </a:solidFill>
                <a:latin typeface="Calibri" pitchFamily="34" charset="0"/>
              </a:rPr>
              <a:t> </a:t>
            </a:r>
            <a:r>
              <a:rPr lang="en-US" sz="2400" b="1" i="1" dirty="0" smtClean="0">
                <a:solidFill>
                  <a:srgbClr val="0000FF"/>
                </a:solidFill>
                <a:latin typeface="Calibri" pitchFamily="34" charset="0"/>
              </a:rPr>
              <a:t>R</a:t>
            </a:r>
            <a:r>
              <a:rPr lang="en-US" sz="2400" b="1" dirty="0" smtClean="0">
                <a:solidFill>
                  <a:srgbClr val="0000FF"/>
                </a:solidFill>
                <a:latin typeface="Calibri" pitchFamily="34" charset="0"/>
              </a:rPr>
              <a:t>(</a:t>
            </a:r>
            <a:r>
              <a:rPr lang="en-US" sz="2400" b="1" dirty="0" smtClean="0">
                <a:solidFill>
                  <a:srgbClr val="0000FF"/>
                </a:solidFill>
                <a:latin typeface="Calibri" pitchFamily="34" charset="0"/>
                <a:sym typeface="Symbol"/>
              </a:rPr>
              <a:t></a:t>
            </a:r>
            <a:r>
              <a:rPr lang="en-US" sz="2400" b="1" dirty="0" smtClean="0">
                <a:solidFill>
                  <a:srgbClr val="0000FF"/>
                </a:solidFill>
                <a:latin typeface="Calibri" pitchFamily="34" charset="0"/>
              </a:rPr>
              <a:t>), </a:t>
            </a:r>
            <a:r>
              <a:rPr lang="en-US" sz="2400" b="1" i="1" dirty="0">
                <a:solidFill>
                  <a:srgbClr val="0000FF"/>
                </a:solidFill>
                <a:latin typeface="Calibri" pitchFamily="34" charset="0"/>
              </a:rPr>
              <a:t>K</a:t>
            </a:r>
            <a:r>
              <a:rPr lang="en-US" sz="2400" b="1" dirty="0">
                <a:solidFill>
                  <a:srgbClr val="0000FF"/>
                </a:solidFill>
                <a:latin typeface="Calibri" pitchFamily="34" charset="0"/>
              </a:rPr>
              <a:t>*, </a:t>
            </a:r>
            <a:r>
              <a:rPr lang="en-US" sz="2400" b="1" i="1" dirty="0">
                <a:solidFill>
                  <a:srgbClr val="0000FF"/>
                </a:solidFill>
                <a:latin typeface="Calibri" pitchFamily="34" charset="0"/>
              </a:rPr>
              <a:t>c</a:t>
            </a:r>
            <a:endParaRPr lang="en-US" sz="2400" b="1" dirty="0">
              <a:solidFill>
                <a:srgbClr val="0000FF"/>
              </a:solidFill>
              <a:latin typeface="Calibri" pitchFamily="34" charset="0"/>
            </a:endParaRPr>
          </a:p>
        </p:txBody>
      </p:sp>
      <p:sp>
        <p:nvSpPr>
          <p:cNvPr id="7178" name="Text Box 7"/>
          <p:cNvSpPr txBox="1">
            <a:spLocks noChangeArrowheads="1"/>
          </p:cNvSpPr>
          <p:nvPr/>
        </p:nvSpPr>
        <p:spPr bwMode="auto">
          <a:xfrm>
            <a:off x="4878667" y="1003300"/>
            <a:ext cx="3278333" cy="461665"/>
          </a:xfrm>
          <a:prstGeom prst="rect">
            <a:avLst/>
          </a:prstGeom>
          <a:noFill/>
          <a:ln w="25400">
            <a:noFill/>
            <a:miter lim="800000"/>
            <a:headEnd type="none" w="sm" len="sm"/>
            <a:tailEnd type="none" w="sm" len="sm"/>
          </a:ln>
        </p:spPr>
        <p:txBody>
          <a:bodyPr wrap="none">
            <a:spAutoFit/>
          </a:bodyPr>
          <a:lstStyle/>
          <a:p>
            <a:r>
              <a:rPr lang="en-US" sz="2400" b="1" u="sng" dirty="0">
                <a:solidFill>
                  <a:srgbClr val="0000FF"/>
                </a:solidFill>
                <a:latin typeface="Calibri" pitchFamily="34" charset="0"/>
              </a:rPr>
              <a:t>Want to know</a:t>
            </a:r>
            <a:r>
              <a:rPr lang="en-US" sz="2400" b="1" dirty="0">
                <a:solidFill>
                  <a:srgbClr val="0000FF"/>
                </a:solidFill>
                <a:latin typeface="Calibri" pitchFamily="34" charset="0"/>
              </a:rPr>
              <a:t>:  </a:t>
            </a:r>
            <a:r>
              <a:rPr lang="en-US" sz="2400" b="1" i="1" dirty="0">
                <a:solidFill>
                  <a:srgbClr val="0000FF"/>
                </a:solidFill>
                <a:latin typeface="Calibri" pitchFamily="34" charset="0"/>
              </a:rPr>
              <a:t>M</a:t>
            </a:r>
            <a:r>
              <a:rPr lang="en-US" sz="2400" b="1" dirty="0">
                <a:solidFill>
                  <a:srgbClr val="0000FF"/>
                </a:solidFill>
                <a:latin typeface="Calibri" pitchFamily="34" charset="0"/>
              </a:rPr>
              <a:t>, </a:t>
            </a:r>
            <a:r>
              <a:rPr lang="en-US" sz="2400" b="1" i="1" dirty="0">
                <a:solidFill>
                  <a:srgbClr val="0000FF"/>
                </a:solidFill>
                <a:latin typeface="Calibri" pitchFamily="34" charset="0"/>
              </a:rPr>
              <a:t>r</a:t>
            </a:r>
            <a:r>
              <a:rPr lang="en-US" sz="2400" b="1" baseline="-25000" dirty="0">
                <a:solidFill>
                  <a:srgbClr val="0000FF"/>
                </a:solidFill>
                <a:latin typeface="Calibri" pitchFamily="34" charset="0"/>
              </a:rPr>
              <a:t>g</a:t>
            </a:r>
            <a:r>
              <a:rPr lang="en-US" sz="2400" b="1" dirty="0">
                <a:solidFill>
                  <a:srgbClr val="0000FF"/>
                </a:solidFill>
                <a:latin typeface="Calibri" pitchFamily="34" charset="0"/>
              </a:rPr>
              <a:t>, </a:t>
            </a:r>
            <a:r>
              <a:rPr lang="en-US" sz="2400" b="1" i="1" dirty="0">
                <a:solidFill>
                  <a:srgbClr val="0000FF"/>
                </a:solidFill>
                <a:latin typeface="Calibri" pitchFamily="34" charset="0"/>
              </a:rPr>
              <a:t>A</a:t>
            </a:r>
            <a:r>
              <a:rPr lang="en-US" sz="2400" b="1" baseline="-25000" dirty="0">
                <a:solidFill>
                  <a:srgbClr val="0000FF"/>
                </a:solidFill>
                <a:latin typeface="Calibri" pitchFamily="34" charset="0"/>
              </a:rPr>
              <a:t>2</a:t>
            </a:r>
          </a:p>
        </p:txBody>
      </p:sp>
      <p:graphicFrame>
        <p:nvGraphicFramePr>
          <p:cNvPr id="7170" name="Object 8"/>
          <p:cNvGraphicFramePr>
            <a:graphicFrameLocks noChangeAspect="1"/>
          </p:cNvGraphicFramePr>
          <p:nvPr/>
        </p:nvGraphicFramePr>
        <p:xfrm>
          <a:off x="5168021" y="1666875"/>
          <a:ext cx="2641600" cy="825500"/>
        </p:xfrm>
        <a:graphic>
          <a:graphicData uri="http://schemas.openxmlformats.org/presentationml/2006/ole">
            <p:oleObj spid="_x0000_s7170" name="Equation" r:id="rId5" imgW="2641320" imgH="825480" progId="Equation.3">
              <p:embed/>
            </p:oleObj>
          </a:graphicData>
        </a:graphic>
      </p:graphicFrame>
      <p:graphicFrame>
        <p:nvGraphicFramePr>
          <p:cNvPr id="7171" name="Object 9"/>
          <p:cNvGraphicFramePr>
            <a:graphicFrameLocks noChangeAspect="1"/>
          </p:cNvGraphicFramePr>
          <p:nvPr/>
        </p:nvGraphicFramePr>
        <p:xfrm>
          <a:off x="5408440" y="2751138"/>
          <a:ext cx="2108200" cy="825500"/>
        </p:xfrm>
        <a:graphic>
          <a:graphicData uri="http://schemas.openxmlformats.org/presentationml/2006/ole">
            <p:oleObj spid="_x0000_s7171" name="Microsoft Equation 3.0" r:id="rId6" imgW="2108160" imgH="825480" progId="Equation.3">
              <p:embed/>
            </p:oleObj>
          </a:graphicData>
        </a:graphic>
      </p:graphicFrame>
      <p:pic>
        <p:nvPicPr>
          <p:cNvPr id="7179" name="Picture 10" descr="ymx+b2"/>
          <p:cNvPicPr>
            <a:picLocks noChangeAspect="1" noChangeArrowheads="1"/>
          </p:cNvPicPr>
          <p:nvPr/>
        </p:nvPicPr>
        <p:blipFill>
          <a:blip r:embed="rId7" cstate="print"/>
          <a:srcRect/>
          <a:stretch>
            <a:fillRect/>
          </a:stretch>
        </p:blipFill>
        <p:spPr bwMode="auto">
          <a:xfrm>
            <a:off x="5383040" y="3581400"/>
            <a:ext cx="2133600" cy="639763"/>
          </a:xfrm>
          <a:prstGeom prst="rect">
            <a:avLst/>
          </a:prstGeom>
          <a:noFill/>
          <a:ln w="9525">
            <a:noFill/>
            <a:miter lim="800000"/>
            <a:headEnd/>
            <a:tailEnd/>
          </a:ln>
        </p:spPr>
      </p:pic>
      <p:graphicFrame>
        <p:nvGraphicFramePr>
          <p:cNvPr id="7172" name="Object 11"/>
          <p:cNvGraphicFramePr>
            <a:graphicFrameLocks noChangeAspect="1"/>
          </p:cNvGraphicFramePr>
          <p:nvPr/>
        </p:nvGraphicFramePr>
        <p:xfrm>
          <a:off x="4316063" y="4468813"/>
          <a:ext cx="4343400" cy="933450"/>
        </p:xfrm>
        <a:graphic>
          <a:graphicData uri="http://schemas.openxmlformats.org/presentationml/2006/ole">
            <p:oleObj spid="_x0000_s7172" name="Equation" r:id="rId8" imgW="2070000" imgH="457200" progId="Equation.3">
              <p:embed/>
            </p:oleObj>
          </a:graphicData>
        </a:graphic>
      </p:graphicFrame>
      <p:pic>
        <p:nvPicPr>
          <p:cNvPr id="7180" name="Picture 12" descr="ymx+b"/>
          <p:cNvPicPr>
            <a:picLocks noChangeAspect="1" noChangeArrowheads="1"/>
          </p:cNvPicPr>
          <p:nvPr/>
        </p:nvPicPr>
        <p:blipFill>
          <a:blip r:embed="rId9" cstate="print"/>
          <a:srcRect/>
          <a:stretch>
            <a:fillRect/>
          </a:stretch>
        </p:blipFill>
        <p:spPr bwMode="auto">
          <a:xfrm>
            <a:off x="4316063" y="5307013"/>
            <a:ext cx="4440237" cy="644525"/>
          </a:xfrm>
          <a:prstGeom prst="rect">
            <a:avLst/>
          </a:prstGeom>
          <a:noFill/>
          <a:ln w="9525">
            <a:noFill/>
            <a:miter lim="800000"/>
            <a:headEnd/>
            <a:tailEnd/>
          </a:ln>
        </p:spPr>
      </p:pic>
    </p:spTree>
    <p:custDataLst>
      <p:tags r:id="rId2"/>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7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17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53" presetClass="entr" presetSubtype="0" fill="hold" grpId="0" nodeType="clickEffect">
                                  <p:stCondLst>
                                    <p:cond delay="0"/>
                                  </p:stCondLst>
                                  <p:childTnLst>
                                    <p:set>
                                      <p:cBhvr>
                                        <p:cTn id="12" dur="1" fill="hold">
                                          <p:stCondLst>
                                            <p:cond delay="0"/>
                                          </p:stCondLst>
                                        </p:cTn>
                                        <p:tgtEl>
                                          <p:spTgt spid="7174"/>
                                        </p:tgtEl>
                                        <p:attrNameLst>
                                          <p:attrName>style.visibility</p:attrName>
                                        </p:attrNameLst>
                                      </p:cBhvr>
                                      <p:to>
                                        <p:strVal val="visible"/>
                                      </p:to>
                                    </p:set>
                                    <p:anim calcmode="lin" valueType="num">
                                      <p:cBhvr>
                                        <p:cTn id="13" dur="500" fill="hold"/>
                                        <p:tgtEl>
                                          <p:spTgt spid="7174"/>
                                        </p:tgtEl>
                                        <p:attrNameLst>
                                          <p:attrName>ppt_w</p:attrName>
                                        </p:attrNameLst>
                                      </p:cBhvr>
                                      <p:tavLst>
                                        <p:tav tm="0">
                                          <p:val>
                                            <p:fltVal val="0"/>
                                          </p:val>
                                        </p:tav>
                                        <p:tav tm="100000">
                                          <p:val>
                                            <p:strVal val="#ppt_w"/>
                                          </p:val>
                                        </p:tav>
                                      </p:tavLst>
                                    </p:anim>
                                    <p:anim calcmode="lin" valueType="num">
                                      <p:cBhvr>
                                        <p:cTn id="14" dur="500" fill="hold"/>
                                        <p:tgtEl>
                                          <p:spTgt spid="7174"/>
                                        </p:tgtEl>
                                        <p:attrNameLst>
                                          <p:attrName>ppt_h</p:attrName>
                                        </p:attrNameLst>
                                      </p:cBhvr>
                                      <p:tavLst>
                                        <p:tav tm="0">
                                          <p:val>
                                            <p:fltVal val="0"/>
                                          </p:val>
                                        </p:tav>
                                        <p:tav tm="100000">
                                          <p:val>
                                            <p:strVal val="#ppt_h"/>
                                          </p:val>
                                        </p:tav>
                                      </p:tavLst>
                                    </p:anim>
                                    <p:animEffect transition="in" filter="fade">
                                      <p:cBhvr>
                                        <p:cTn id="15" dur="500"/>
                                        <p:tgtEl>
                                          <p:spTgt spid="7174"/>
                                        </p:tgtEl>
                                      </p:cBhvr>
                                    </p:animEffect>
                                  </p:childTnLst>
                                </p:cTn>
                              </p:par>
                              <p:par>
                                <p:cTn id="16" presetID="53" presetClass="entr" presetSubtype="0" fill="hold" nodeType="withEffect">
                                  <p:stCondLst>
                                    <p:cond delay="0"/>
                                  </p:stCondLst>
                                  <p:childTnLst>
                                    <p:set>
                                      <p:cBhvr>
                                        <p:cTn id="17" dur="1" fill="hold">
                                          <p:stCondLst>
                                            <p:cond delay="0"/>
                                          </p:stCondLst>
                                        </p:cTn>
                                        <p:tgtEl>
                                          <p:spTgt spid="7170"/>
                                        </p:tgtEl>
                                        <p:attrNameLst>
                                          <p:attrName>style.visibility</p:attrName>
                                        </p:attrNameLst>
                                      </p:cBhvr>
                                      <p:to>
                                        <p:strVal val="visible"/>
                                      </p:to>
                                    </p:set>
                                    <p:anim calcmode="lin" valueType="num">
                                      <p:cBhvr>
                                        <p:cTn id="18" dur="500" fill="hold"/>
                                        <p:tgtEl>
                                          <p:spTgt spid="7170"/>
                                        </p:tgtEl>
                                        <p:attrNameLst>
                                          <p:attrName>ppt_w</p:attrName>
                                        </p:attrNameLst>
                                      </p:cBhvr>
                                      <p:tavLst>
                                        <p:tav tm="0">
                                          <p:val>
                                            <p:fltVal val="0"/>
                                          </p:val>
                                        </p:tav>
                                        <p:tav tm="100000">
                                          <p:val>
                                            <p:strVal val="#ppt_w"/>
                                          </p:val>
                                        </p:tav>
                                      </p:tavLst>
                                    </p:anim>
                                    <p:anim calcmode="lin" valueType="num">
                                      <p:cBhvr>
                                        <p:cTn id="19" dur="500" fill="hold"/>
                                        <p:tgtEl>
                                          <p:spTgt spid="7170"/>
                                        </p:tgtEl>
                                        <p:attrNameLst>
                                          <p:attrName>ppt_h</p:attrName>
                                        </p:attrNameLst>
                                      </p:cBhvr>
                                      <p:tavLst>
                                        <p:tav tm="0">
                                          <p:val>
                                            <p:fltVal val="0"/>
                                          </p:val>
                                        </p:tav>
                                        <p:tav tm="100000">
                                          <p:val>
                                            <p:strVal val="#ppt_h"/>
                                          </p:val>
                                        </p:tav>
                                      </p:tavLst>
                                    </p:anim>
                                    <p:animEffect transition="in" filter="fade">
                                      <p:cBhvr>
                                        <p:cTn id="20" dur="500"/>
                                        <p:tgtEl>
                                          <p:spTgt spid="7170"/>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0" fill="hold" grpId="0" nodeType="clickEffect">
                                  <p:stCondLst>
                                    <p:cond delay="0"/>
                                  </p:stCondLst>
                                  <p:childTnLst>
                                    <p:set>
                                      <p:cBhvr>
                                        <p:cTn id="24" dur="1" fill="hold">
                                          <p:stCondLst>
                                            <p:cond delay="0"/>
                                          </p:stCondLst>
                                        </p:cTn>
                                        <p:tgtEl>
                                          <p:spTgt spid="7175"/>
                                        </p:tgtEl>
                                        <p:attrNameLst>
                                          <p:attrName>style.visibility</p:attrName>
                                        </p:attrNameLst>
                                      </p:cBhvr>
                                      <p:to>
                                        <p:strVal val="visible"/>
                                      </p:to>
                                    </p:set>
                                    <p:anim calcmode="lin" valueType="num">
                                      <p:cBhvr>
                                        <p:cTn id="25" dur="500" fill="hold"/>
                                        <p:tgtEl>
                                          <p:spTgt spid="7175"/>
                                        </p:tgtEl>
                                        <p:attrNameLst>
                                          <p:attrName>ppt_w</p:attrName>
                                        </p:attrNameLst>
                                      </p:cBhvr>
                                      <p:tavLst>
                                        <p:tav tm="0">
                                          <p:val>
                                            <p:fltVal val="0"/>
                                          </p:val>
                                        </p:tav>
                                        <p:tav tm="100000">
                                          <p:val>
                                            <p:strVal val="#ppt_w"/>
                                          </p:val>
                                        </p:tav>
                                      </p:tavLst>
                                    </p:anim>
                                    <p:anim calcmode="lin" valueType="num">
                                      <p:cBhvr>
                                        <p:cTn id="26" dur="500" fill="hold"/>
                                        <p:tgtEl>
                                          <p:spTgt spid="7175"/>
                                        </p:tgtEl>
                                        <p:attrNameLst>
                                          <p:attrName>ppt_h</p:attrName>
                                        </p:attrNameLst>
                                      </p:cBhvr>
                                      <p:tavLst>
                                        <p:tav tm="0">
                                          <p:val>
                                            <p:fltVal val="0"/>
                                          </p:val>
                                        </p:tav>
                                        <p:tav tm="100000">
                                          <p:val>
                                            <p:strVal val="#ppt_h"/>
                                          </p:val>
                                        </p:tav>
                                      </p:tavLst>
                                    </p:anim>
                                    <p:animEffect transition="in" filter="fade">
                                      <p:cBhvr>
                                        <p:cTn id="27" dur="500"/>
                                        <p:tgtEl>
                                          <p:spTgt spid="7175"/>
                                        </p:tgtEl>
                                      </p:cBhvr>
                                    </p:animEffect>
                                  </p:childTnLst>
                                </p:cTn>
                              </p:par>
                              <p:par>
                                <p:cTn id="28" presetID="53" presetClass="entr" presetSubtype="0" fill="hold" nodeType="withEffect">
                                  <p:stCondLst>
                                    <p:cond delay="0"/>
                                  </p:stCondLst>
                                  <p:childTnLst>
                                    <p:set>
                                      <p:cBhvr>
                                        <p:cTn id="29" dur="1" fill="hold">
                                          <p:stCondLst>
                                            <p:cond delay="0"/>
                                          </p:stCondLst>
                                        </p:cTn>
                                        <p:tgtEl>
                                          <p:spTgt spid="7171"/>
                                        </p:tgtEl>
                                        <p:attrNameLst>
                                          <p:attrName>style.visibility</p:attrName>
                                        </p:attrNameLst>
                                      </p:cBhvr>
                                      <p:to>
                                        <p:strVal val="visible"/>
                                      </p:to>
                                    </p:set>
                                    <p:anim calcmode="lin" valueType="num">
                                      <p:cBhvr>
                                        <p:cTn id="30" dur="500" fill="hold"/>
                                        <p:tgtEl>
                                          <p:spTgt spid="7171"/>
                                        </p:tgtEl>
                                        <p:attrNameLst>
                                          <p:attrName>ppt_w</p:attrName>
                                        </p:attrNameLst>
                                      </p:cBhvr>
                                      <p:tavLst>
                                        <p:tav tm="0">
                                          <p:val>
                                            <p:fltVal val="0"/>
                                          </p:val>
                                        </p:tav>
                                        <p:tav tm="100000">
                                          <p:val>
                                            <p:strVal val="#ppt_w"/>
                                          </p:val>
                                        </p:tav>
                                      </p:tavLst>
                                    </p:anim>
                                    <p:anim calcmode="lin" valueType="num">
                                      <p:cBhvr>
                                        <p:cTn id="31" dur="500" fill="hold"/>
                                        <p:tgtEl>
                                          <p:spTgt spid="7171"/>
                                        </p:tgtEl>
                                        <p:attrNameLst>
                                          <p:attrName>ppt_h</p:attrName>
                                        </p:attrNameLst>
                                      </p:cBhvr>
                                      <p:tavLst>
                                        <p:tav tm="0">
                                          <p:val>
                                            <p:fltVal val="0"/>
                                          </p:val>
                                        </p:tav>
                                        <p:tav tm="100000">
                                          <p:val>
                                            <p:strVal val="#ppt_h"/>
                                          </p:val>
                                        </p:tav>
                                      </p:tavLst>
                                    </p:anim>
                                    <p:animEffect transition="in" filter="fade">
                                      <p:cBhvr>
                                        <p:cTn id="32" dur="500"/>
                                        <p:tgtEl>
                                          <p:spTgt spid="7171"/>
                                        </p:tgtEl>
                                      </p:cBhvr>
                                    </p:animEffect>
                                  </p:childTnLst>
                                </p:cTn>
                              </p:par>
                              <p:par>
                                <p:cTn id="33" presetID="53" presetClass="entr" presetSubtype="0" fill="hold" nodeType="withEffect">
                                  <p:stCondLst>
                                    <p:cond delay="0"/>
                                  </p:stCondLst>
                                  <p:childTnLst>
                                    <p:set>
                                      <p:cBhvr>
                                        <p:cTn id="34" dur="1" fill="hold">
                                          <p:stCondLst>
                                            <p:cond delay="0"/>
                                          </p:stCondLst>
                                        </p:cTn>
                                        <p:tgtEl>
                                          <p:spTgt spid="7179"/>
                                        </p:tgtEl>
                                        <p:attrNameLst>
                                          <p:attrName>style.visibility</p:attrName>
                                        </p:attrNameLst>
                                      </p:cBhvr>
                                      <p:to>
                                        <p:strVal val="visible"/>
                                      </p:to>
                                    </p:set>
                                    <p:anim calcmode="lin" valueType="num">
                                      <p:cBhvr>
                                        <p:cTn id="35" dur="500" fill="hold"/>
                                        <p:tgtEl>
                                          <p:spTgt spid="7179"/>
                                        </p:tgtEl>
                                        <p:attrNameLst>
                                          <p:attrName>ppt_w</p:attrName>
                                        </p:attrNameLst>
                                      </p:cBhvr>
                                      <p:tavLst>
                                        <p:tav tm="0">
                                          <p:val>
                                            <p:fltVal val="0"/>
                                          </p:val>
                                        </p:tav>
                                        <p:tav tm="100000">
                                          <p:val>
                                            <p:strVal val="#ppt_w"/>
                                          </p:val>
                                        </p:tav>
                                      </p:tavLst>
                                    </p:anim>
                                    <p:anim calcmode="lin" valueType="num">
                                      <p:cBhvr>
                                        <p:cTn id="36" dur="500" fill="hold"/>
                                        <p:tgtEl>
                                          <p:spTgt spid="7179"/>
                                        </p:tgtEl>
                                        <p:attrNameLst>
                                          <p:attrName>ppt_h</p:attrName>
                                        </p:attrNameLst>
                                      </p:cBhvr>
                                      <p:tavLst>
                                        <p:tav tm="0">
                                          <p:val>
                                            <p:fltVal val="0"/>
                                          </p:val>
                                        </p:tav>
                                        <p:tav tm="100000">
                                          <p:val>
                                            <p:strVal val="#ppt_h"/>
                                          </p:val>
                                        </p:tav>
                                      </p:tavLst>
                                    </p:anim>
                                    <p:animEffect transition="in" filter="fade">
                                      <p:cBhvr>
                                        <p:cTn id="37" dur="500"/>
                                        <p:tgtEl>
                                          <p:spTgt spid="7179"/>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0" fill="hold" grpId="0" nodeType="clickEffect">
                                  <p:stCondLst>
                                    <p:cond delay="0"/>
                                  </p:stCondLst>
                                  <p:childTnLst>
                                    <p:set>
                                      <p:cBhvr>
                                        <p:cTn id="41" dur="1" fill="hold">
                                          <p:stCondLst>
                                            <p:cond delay="0"/>
                                          </p:stCondLst>
                                        </p:cTn>
                                        <p:tgtEl>
                                          <p:spTgt spid="7176"/>
                                        </p:tgtEl>
                                        <p:attrNameLst>
                                          <p:attrName>style.visibility</p:attrName>
                                        </p:attrNameLst>
                                      </p:cBhvr>
                                      <p:to>
                                        <p:strVal val="visible"/>
                                      </p:to>
                                    </p:set>
                                    <p:anim calcmode="lin" valueType="num">
                                      <p:cBhvr>
                                        <p:cTn id="42" dur="500" fill="hold"/>
                                        <p:tgtEl>
                                          <p:spTgt spid="7176"/>
                                        </p:tgtEl>
                                        <p:attrNameLst>
                                          <p:attrName>ppt_w</p:attrName>
                                        </p:attrNameLst>
                                      </p:cBhvr>
                                      <p:tavLst>
                                        <p:tav tm="0">
                                          <p:val>
                                            <p:fltVal val="0"/>
                                          </p:val>
                                        </p:tav>
                                        <p:tav tm="100000">
                                          <p:val>
                                            <p:strVal val="#ppt_w"/>
                                          </p:val>
                                        </p:tav>
                                      </p:tavLst>
                                    </p:anim>
                                    <p:anim calcmode="lin" valueType="num">
                                      <p:cBhvr>
                                        <p:cTn id="43" dur="500" fill="hold"/>
                                        <p:tgtEl>
                                          <p:spTgt spid="7176"/>
                                        </p:tgtEl>
                                        <p:attrNameLst>
                                          <p:attrName>ppt_h</p:attrName>
                                        </p:attrNameLst>
                                      </p:cBhvr>
                                      <p:tavLst>
                                        <p:tav tm="0">
                                          <p:val>
                                            <p:fltVal val="0"/>
                                          </p:val>
                                        </p:tav>
                                        <p:tav tm="100000">
                                          <p:val>
                                            <p:strVal val="#ppt_h"/>
                                          </p:val>
                                        </p:tav>
                                      </p:tavLst>
                                    </p:anim>
                                    <p:animEffect transition="in" filter="fade">
                                      <p:cBhvr>
                                        <p:cTn id="44" dur="500"/>
                                        <p:tgtEl>
                                          <p:spTgt spid="7176"/>
                                        </p:tgtEl>
                                      </p:cBhvr>
                                    </p:animEffect>
                                  </p:childTnLst>
                                </p:cTn>
                              </p:par>
                              <p:par>
                                <p:cTn id="45" presetID="53" presetClass="entr" presetSubtype="0" fill="hold" nodeType="withEffect">
                                  <p:stCondLst>
                                    <p:cond delay="0"/>
                                  </p:stCondLst>
                                  <p:childTnLst>
                                    <p:set>
                                      <p:cBhvr>
                                        <p:cTn id="46" dur="1" fill="hold">
                                          <p:stCondLst>
                                            <p:cond delay="0"/>
                                          </p:stCondLst>
                                        </p:cTn>
                                        <p:tgtEl>
                                          <p:spTgt spid="7172"/>
                                        </p:tgtEl>
                                        <p:attrNameLst>
                                          <p:attrName>style.visibility</p:attrName>
                                        </p:attrNameLst>
                                      </p:cBhvr>
                                      <p:to>
                                        <p:strVal val="visible"/>
                                      </p:to>
                                    </p:set>
                                    <p:anim calcmode="lin" valueType="num">
                                      <p:cBhvr>
                                        <p:cTn id="47" dur="500" fill="hold"/>
                                        <p:tgtEl>
                                          <p:spTgt spid="7172"/>
                                        </p:tgtEl>
                                        <p:attrNameLst>
                                          <p:attrName>ppt_w</p:attrName>
                                        </p:attrNameLst>
                                      </p:cBhvr>
                                      <p:tavLst>
                                        <p:tav tm="0">
                                          <p:val>
                                            <p:fltVal val="0"/>
                                          </p:val>
                                        </p:tav>
                                        <p:tav tm="100000">
                                          <p:val>
                                            <p:strVal val="#ppt_w"/>
                                          </p:val>
                                        </p:tav>
                                      </p:tavLst>
                                    </p:anim>
                                    <p:anim calcmode="lin" valueType="num">
                                      <p:cBhvr>
                                        <p:cTn id="48" dur="500" fill="hold"/>
                                        <p:tgtEl>
                                          <p:spTgt spid="7172"/>
                                        </p:tgtEl>
                                        <p:attrNameLst>
                                          <p:attrName>ppt_h</p:attrName>
                                        </p:attrNameLst>
                                      </p:cBhvr>
                                      <p:tavLst>
                                        <p:tav tm="0">
                                          <p:val>
                                            <p:fltVal val="0"/>
                                          </p:val>
                                        </p:tav>
                                        <p:tav tm="100000">
                                          <p:val>
                                            <p:strVal val="#ppt_h"/>
                                          </p:val>
                                        </p:tav>
                                      </p:tavLst>
                                    </p:anim>
                                    <p:animEffect transition="in" filter="fade">
                                      <p:cBhvr>
                                        <p:cTn id="49" dur="500"/>
                                        <p:tgtEl>
                                          <p:spTgt spid="7172"/>
                                        </p:tgtEl>
                                      </p:cBhvr>
                                    </p:animEffect>
                                  </p:childTnLst>
                                </p:cTn>
                              </p:par>
                              <p:par>
                                <p:cTn id="50" presetID="53" presetClass="entr" presetSubtype="0" fill="hold" nodeType="withEffect">
                                  <p:stCondLst>
                                    <p:cond delay="0"/>
                                  </p:stCondLst>
                                  <p:childTnLst>
                                    <p:set>
                                      <p:cBhvr>
                                        <p:cTn id="51" dur="1" fill="hold">
                                          <p:stCondLst>
                                            <p:cond delay="0"/>
                                          </p:stCondLst>
                                        </p:cTn>
                                        <p:tgtEl>
                                          <p:spTgt spid="7180"/>
                                        </p:tgtEl>
                                        <p:attrNameLst>
                                          <p:attrName>style.visibility</p:attrName>
                                        </p:attrNameLst>
                                      </p:cBhvr>
                                      <p:to>
                                        <p:strVal val="visible"/>
                                      </p:to>
                                    </p:set>
                                    <p:anim calcmode="lin" valueType="num">
                                      <p:cBhvr>
                                        <p:cTn id="52" dur="500" fill="hold"/>
                                        <p:tgtEl>
                                          <p:spTgt spid="7180"/>
                                        </p:tgtEl>
                                        <p:attrNameLst>
                                          <p:attrName>ppt_w</p:attrName>
                                        </p:attrNameLst>
                                      </p:cBhvr>
                                      <p:tavLst>
                                        <p:tav tm="0">
                                          <p:val>
                                            <p:fltVal val="0"/>
                                          </p:val>
                                        </p:tav>
                                        <p:tav tm="100000">
                                          <p:val>
                                            <p:strVal val="#ppt_w"/>
                                          </p:val>
                                        </p:tav>
                                      </p:tavLst>
                                    </p:anim>
                                    <p:anim calcmode="lin" valueType="num">
                                      <p:cBhvr>
                                        <p:cTn id="53" dur="500" fill="hold"/>
                                        <p:tgtEl>
                                          <p:spTgt spid="7180"/>
                                        </p:tgtEl>
                                        <p:attrNameLst>
                                          <p:attrName>ppt_h</p:attrName>
                                        </p:attrNameLst>
                                      </p:cBhvr>
                                      <p:tavLst>
                                        <p:tav tm="0">
                                          <p:val>
                                            <p:fltVal val="0"/>
                                          </p:val>
                                        </p:tav>
                                        <p:tav tm="100000">
                                          <p:val>
                                            <p:strVal val="#ppt_h"/>
                                          </p:val>
                                        </p:tav>
                                      </p:tavLst>
                                    </p:anim>
                                    <p:animEffect transition="in" filter="fade">
                                      <p:cBhvr>
                                        <p:cTn id="54" dur="500"/>
                                        <p:tgtEl>
                                          <p:spTgt spid="71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4" grpId="0"/>
      <p:bldP spid="7175" grpId="0"/>
      <p:bldP spid="7176" grpId="0"/>
      <p:bldP spid="7177" grpId="0"/>
      <p:bldP spid="717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194" name="Object 17"/>
          <p:cNvGraphicFramePr>
            <a:graphicFrameLocks noChangeAspect="1"/>
          </p:cNvGraphicFramePr>
          <p:nvPr/>
        </p:nvGraphicFramePr>
        <p:xfrm>
          <a:off x="4876800" y="2063398"/>
          <a:ext cx="3657600" cy="858838"/>
        </p:xfrm>
        <a:graphic>
          <a:graphicData uri="http://schemas.openxmlformats.org/presentationml/2006/ole">
            <p:oleObj spid="_x0000_s8194" name="Equation" r:id="rId5" imgW="2070000" imgH="457200" progId="Equation.3">
              <p:embed/>
            </p:oleObj>
          </a:graphicData>
        </a:graphic>
      </p:graphicFrame>
      <p:grpSp>
        <p:nvGrpSpPr>
          <p:cNvPr id="8198" name="Group 2"/>
          <p:cNvGrpSpPr>
            <a:grpSpLocks/>
          </p:cNvGrpSpPr>
          <p:nvPr/>
        </p:nvGrpSpPr>
        <p:grpSpPr bwMode="auto">
          <a:xfrm>
            <a:off x="1876072" y="3328106"/>
            <a:ext cx="5594350" cy="2960688"/>
            <a:chOff x="876" y="1478"/>
            <a:chExt cx="3524" cy="1865"/>
          </a:xfrm>
        </p:grpSpPr>
        <p:graphicFrame>
          <p:nvGraphicFramePr>
            <p:cNvPr id="8197" name="Object 3"/>
            <p:cNvGraphicFramePr>
              <a:graphicFrameLocks/>
            </p:cNvGraphicFramePr>
            <p:nvPr/>
          </p:nvGraphicFramePr>
          <p:xfrm>
            <a:off x="1748" y="1478"/>
            <a:ext cx="2652" cy="1865"/>
          </p:xfrm>
          <a:graphic>
            <a:graphicData uri="http://schemas.openxmlformats.org/presentationml/2006/ole">
              <p:oleObj spid="_x0000_s8197" name="FreeHand 5.0 Drawing" r:id="rId6" imgW="6989760" imgH="4917960" progId="">
                <p:embed/>
              </p:oleObj>
            </a:graphicData>
          </a:graphic>
        </p:graphicFrame>
        <p:sp>
          <p:nvSpPr>
            <p:cNvPr id="8208" name="Text Box 4"/>
            <p:cNvSpPr txBox="1">
              <a:spLocks noChangeArrowheads="1"/>
            </p:cNvSpPr>
            <p:nvPr/>
          </p:nvSpPr>
          <p:spPr bwMode="auto">
            <a:xfrm>
              <a:off x="876" y="2292"/>
              <a:ext cx="752" cy="330"/>
            </a:xfrm>
            <a:prstGeom prst="rect">
              <a:avLst/>
            </a:prstGeom>
            <a:noFill/>
            <a:ln w="25400">
              <a:noFill/>
              <a:miter lim="800000"/>
              <a:headEnd type="none" w="sm" len="sm"/>
              <a:tailEnd type="none" w="sm" len="sm"/>
            </a:ln>
          </p:spPr>
          <p:txBody>
            <a:bodyPr wrap="square">
              <a:spAutoFit/>
            </a:bodyPr>
            <a:lstStyle/>
            <a:p>
              <a:pPr algn="ctr">
                <a:spcBef>
                  <a:spcPct val="50000"/>
                </a:spcBef>
              </a:pPr>
              <a:r>
                <a:rPr lang="en-US" sz="1400" b="1" dirty="0">
                  <a:latin typeface="Helvetica" pitchFamily="34" charset="0"/>
                </a:rPr>
                <a:t>A</a:t>
              </a:r>
              <a:r>
                <a:rPr lang="en-US" sz="1400" b="1" baseline="-25000" dirty="0">
                  <a:latin typeface="Helvetica" pitchFamily="34" charset="0"/>
                </a:rPr>
                <a:t>2</a:t>
              </a:r>
              <a:r>
                <a:rPr lang="en-US" sz="1400" b="1" dirty="0">
                  <a:latin typeface="Helvetica" pitchFamily="34" charset="0"/>
                </a:rPr>
                <a:t> from initial slope </a:t>
              </a:r>
            </a:p>
          </p:txBody>
        </p:sp>
        <p:sp>
          <p:nvSpPr>
            <p:cNvPr id="8209" name="Line 5"/>
            <p:cNvSpPr>
              <a:spLocks noChangeShapeType="1"/>
            </p:cNvSpPr>
            <p:nvPr/>
          </p:nvSpPr>
          <p:spPr bwMode="auto">
            <a:xfrm>
              <a:off x="1584" y="2448"/>
              <a:ext cx="576" cy="288"/>
            </a:xfrm>
            <a:prstGeom prst="line">
              <a:avLst/>
            </a:prstGeom>
            <a:noFill/>
            <a:ln w="25400">
              <a:solidFill>
                <a:schemeClr val="tx1"/>
              </a:solidFill>
              <a:round/>
              <a:headEnd type="none" w="sm" len="sm"/>
              <a:tailEnd type="triangle" w="lg" len="lg"/>
            </a:ln>
          </p:spPr>
          <p:txBody>
            <a:bodyPr wrap="none" anchor="ctr"/>
            <a:lstStyle/>
            <a:p>
              <a:endParaRPr lang="en-US"/>
            </a:p>
          </p:txBody>
        </p:sp>
        <p:sp>
          <p:nvSpPr>
            <p:cNvPr id="8210" name="Text Box 6"/>
            <p:cNvSpPr txBox="1">
              <a:spLocks noChangeArrowheads="1"/>
            </p:cNvSpPr>
            <p:nvPr/>
          </p:nvSpPr>
          <p:spPr bwMode="auto">
            <a:xfrm>
              <a:off x="3108" y="2860"/>
              <a:ext cx="1008" cy="330"/>
            </a:xfrm>
            <a:prstGeom prst="rect">
              <a:avLst/>
            </a:prstGeom>
            <a:noFill/>
            <a:ln w="25400">
              <a:noFill/>
              <a:miter lim="800000"/>
              <a:headEnd type="none" w="sm" len="sm"/>
              <a:tailEnd type="none" w="sm" len="sm"/>
            </a:ln>
          </p:spPr>
          <p:txBody>
            <a:bodyPr>
              <a:spAutoFit/>
            </a:bodyPr>
            <a:lstStyle/>
            <a:p>
              <a:pPr algn="ctr">
                <a:spcBef>
                  <a:spcPct val="50000"/>
                </a:spcBef>
              </a:pPr>
              <a:r>
                <a:rPr lang="en-US" sz="1400" b="1" dirty="0">
                  <a:latin typeface="Helvetica" pitchFamily="34" charset="0"/>
                </a:rPr>
                <a:t>rms radius from initial slope</a:t>
              </a:r>
              <a:endParaRPr lang="en-US" b="1" dirty="0">
                <a:latin typeface="Helvetica" pitchFamily="34" charset="0"/>
              </a:endParaRPr>
            </a:p>
          </p:txBody>
        </p:sp>
        <p:sp>
          <p:nvSpPr>
            <p:cNvPr id="8211" name="Line 7"/>
            <p:cNvSpPr>
              <a:spLocks noChangeShapeType="1"/>
            </p:cNvSpPr>
            <p:nvPr/>
          </p:nvSpPr>
          <p:spPr bwMode="auto">
            <a:xfrm flipH="1" flipV="1">
              <a:off x="2325" y="2932"/>
              <a:ext cx="850" cy="106"/>
            </a:xfrm>
            <a:prstGeom prst="line">
              <a:avLst/>
            </a:prstGeom>
            <a:noFill/>
            <a:ln w="25400">
              <a:solidFill>
                <a:schemeClr val="tx1"/>
              </a:solidFill>
              <a:round/>
              <a:headEnd type="none" w="sm" len="sm"/>
              <a:tailEnd type="triangle" w="lg" len="lg"/>
            </a:ln>
          </p:spPr>
          <p:txBody>
            <a:bodyPr wrap="none" anchor="ctr"/>
            <a:lstStyle/>
            <a:p>
              <a:endParaRPr lang="en-US"/>
            </a:p>
          </p:txBody>
        </p:sp>
      </p:grpSp>
      <p:grpSp>
        <p:nvGrpSpPr>
          <p:cNvPr id="8199" name="Group 8"/>
          <p:cNvGrpSpPr>
            <a:grpSpLocks/>
          </p:cNvGrpSpPr>
          <p:nvPr/>
        </p:nvGrpSpPr>
        <p:grpSpPr bwMode="auto">
          <a:xfrm>
            <a:off x="2857856" y="852841"/>
            <a:ext cx="3403600" cy="825500"/>
            <a:chOff x="2575" y="-40"/>
            <a:chExt cx="2144" cy="520"/>
          </a:xfrm>
        </p:grpSpPr>
        <p:graphicFrame>
          <p:nvGraphicFramePr>
            <p:cNvPr id="8196" name="Object 10"/>
            <p:cNvGraphicFramePr>
              <a:graphicFrameLocks noChangeAspect="1"/>
            </p:cNvGraphicFramePr>
            <p:nvPr/>
          </p:nvGraphicFramePr>
          <p:xfrm>
            <a:off x="2575" y="-40"/>
            <a:ext cx="2144" cy="520"/>
          </p:xfrm>
          <a:graphic>
            <a:graphicData uri="http://schemas.openxmlformats.org/presentationml/2006/ole">
              <p:oleObj spid="_x0000_s8196" name="Equation" r:id="rId7" imgW="3403440" imgH="825480" progId="Equation.3">
                <p:embed/>
              </p:oleObj>
            </a:graphicData>
          </a:graphic>
        </p:graphicFrame>
      </p:grpSp>
      <p:sp>
        <p:nvSpPr>
          <p:cNvPr id="8200" name="Text Box 11"/>
          <p:cNvSpPr txBox="1">
            <a:spLocks noChangeArrowheads="1"/>
          </p:cNvSpPr>
          <p:nvPr/>
        </p:nvSpPr>
        <p:spPr bwMode="auto">
          <a:xfrm>
            <a:off x="536049" y="3822876"/>
            <a:ext cx="2501198" cy="400110"/>
          </a:xfrm>
          <a:prstGeom prst="rect">
            <a:avLst/>
          </a:prstGeom>
          <a:noFill/>
          <a:ln w="25400">
            <a:noFill/>
            <a:miter lim="800000"/>
            <a:headEnd type="none" w="sm" len="sm"/>
            <a:tailEnd type="none" w="sm" len="sm"/>
          </a:ln>
        </p:spPr>
        <p:txBody>
          <a:bodyPr wrap="none">
            <a:spAutoFit/>
          </a:bodyPr>
          <a:lstStyle/>
          <a:p>
            <a:r>
              <a:rPr lang="en-US" sz="2000" b="1" i="1" dirty="0" smtClean="0">
                <a:latin typeface="Calibri" pitchFamily="34" charset="0"/>
              </a:rPr>
              <a:t>Global Fit of the data:</a:t>
            </a:r>
            <a:endParaRPr lang="en-US" sz="2000" b="1" i="1" dirty="0">
              <a:latin typeface="Calibri" pitchFamily="34" charset="0"/>
            </a:endParaRPr>
          </a:p>
        </p:txBody>
      </p:sp>
      <p:sp>
        <p:nvSpPr>
          <p:cNvPr id="8201" name="Text Box 12"/>
          <p:cNvSpPr txBox="1">
            <a:spLocks noChangeArrowheads="1"/>
          </p:cNvSpPr>
          <p:nvPr/>
        </p:nvSpPr>
        <p:spPr bwMode="auto">
          <a:xfrm>
            <a:off x="1005383" y="1681869"/>
            <a:ext cx="1365438" cy="400110"/>
          </a:xfrm>
          <a:prstGeom prst="rect">
            <a:avLst/>
          </a:prstGeom>
          <a:noFill/>
          <a:ln w="25400">
            <a:noFill/>
            <a:miter lim="800000"/>
            <a:headEnd type="none" w="sm" len="sm"/>
            <a:tailEnd type="none" w="sm" len="sm"/>
          </a:ln>
        </p:spPr>
        <p:txBody>
          <a:bodyPr wrap="none">
            <a:spAutoFit/>
          </a:bodyPr>
          <a:lstStyle/>
          <a:p>
            <a:pPr algn="ctr"/>
            <a:r>
              <a:rPr lang="en-US" sz="2000" b="1" i="1" dirty="0">
                <a:latin typeface="Calibri" pitchFamily="34" charset="0"/>
              </a:rPr>
              <a:t>Zero angle:</a:t>
            </a:r>
          </a:p>
        </p:txBody>
      </p:sp>
      <p:sp>
        <p:nvSpPr>
          <p:cNvPr id="8202" name="Text Box 13"/>
          <p:cNvSpPr txBox="1">
            <a:spLocks noChangeArrowheads="1"/>
          </p:cNvSpPr>
          <p:nvPr/>
        </p:nvSpPr>
        <p:spPr bwMode="auto">
          <a:xfrm>
            <a:off x="5591000" y="1683986"/>
            <a:ext cx="2265877" cy="400110"/>
          </a:xfrm>
          <a:prstGeom prst="rect">
            <a:avLst/>
          </a:prstGeom>
          <a:noFill/>
          <a:ln w="25400">
            <a:noFill/>
            <a:miter lim="800000"/>
            <a:headEnd type="none" w="sm" len="sm"/>
            <a:tailEnd type="none" w="sm" len="sm"/>
          </a:ln>
        </p:spPr>
        <p:txBody>
          <a:bodyPr wrap="none">
            <a:spAutoFit/>
          </a:bodyPr>
          <a:lstStyle/>
          <a:p>
            <a:pPr algn="ctr"/>
            <a:r>
              <a:rPr lang="en-US" sz="2000" b="1" i="1" dirty="0">
                <a:latin typeface="Calibri" pitchFamily="34" charset="0"/>
              </a:rPr>
              <a:t>Zero concentration:</a:t>
            </a:r>
          </a:p>
        </p:txBody>
      </p:sp>
      <p:grpSp>
        <p:nvGrpSpPr>
          <p:cNvPr id="8203" name="Group 14"/>
          <p:cNvGrpSpPr>
            <a:grpSpLocks/>
          </p:cNvGrpSpPr>
          <p:nvPr/>
        </p:nvGrpSpPr>
        <p:grpSpPr bwMode="auto">
          <a:xfrm>
            <a:off x="609600" y="2077510"/>
            <a:ext cx="2133600" cy="1470025"/>
            <a:chOff x="3744" y="1824"/>
            <a:chExt cx="1344" cy="926"/>
          </a:xfrm>
        </p:grpSpPr>
        <p:graphicFrame>
          <p:nvGraphicFramePr>
            <p:cNvPr id="8195" name="Object 15"/>
            <p:cNvGraphicFramePr>
              <a:graphicFrameLocks noChangeAspect="1"/>
            </p:cNvGraphicFramePr>
            <p:nvPr/>
          </p:nvGraphicFramePr>
          <p:xfrm>
            <a:off x="3760" y="1824"/>
            <a:ext cx="1328" cy="520"/>
          </p:xfrm>
          <a:graphic>
            <a:graphicData uri="http://schemas.openxmlformats.org/presentationml/2006/ole">
              <p:oleObj spid="_x0000_s8195" name="Equation" r:id="rId8" imgW="2108160" imgH="825480" progId="Equation.3">
                <p:embed/>
              </p:oleObj>
            </a:graphicData>
          </a:graphic>
        </p:graphicFrame>
        <p:pic>
          <p:nvPicPr>
            <p:cNvPr id="8207" name="Picture 16" descr="ymx+b2"/>
            <p:cNvPicPr>
              <a:picLocks noChangeAspect="1" noChangeArrowheads="1"/>
            </p:cNvPicPr>
            <p:nvPr/>
          </p:nvPicPr>
          <p:blipFill>
            <a:blip r:embed="rId9" cstate="print"/>
            <a:srcRect/>
            <a:stretch>
              <a:fillRect/>
            </a:stretch>
          </p:blipFill>
          <p:spPr bwMode="auto">
            <a:xfrm>
              <a:off x="3744" y="2347"/>
              <a:ext cx="1344" cy="403"/>
            </a:xfrm>
            <a:prstGeom prst="rect">
              <a:avLst/>
            </a:prstGeom>
            <a:noFill/>
            <a:ln w="9525">
              <a:noFill/>
              <a:miter lim="800000"/>
              <a:headEnd/>
              <a:tailEnd/>
            </a:ln>
          </p:spPr>
        </p:pic>
      </p:grpSp>
      <p:pic>
        <p:nvPicPr>
          <p:cNvPr id="8204" name="Picture 18" descr="ymx+b"/>
          <p:cNvPicPr>
            <a:picLocks noChangeAspect="1" noChangeArrowheads="1"/>
          </p:cNvPicPr>
          <p:nvPr/>
        </p:nvPicPr>
        <p:blipFill>
          <a:blip r:embed="rId10" cstate="print"/>
          <a:srcRect/>
          <a:stretch>
            <a:fillRect/>
          </a:stretch>
        </p:blipFill>
        <p:spPr bwMode="auto">
          <a:xfrm>
            <a:off x="4967288" y="2901598"/>
            <a:ext cx="3516312" cy="642938"/>
          </a:xfrm>
          <a:prstGeom prst="rect">
            <a:avLst/>
          </a:prstGeom>
          <a:noFill/>
          <a:ln w="9525">
            <a:noFill/>
            <a:miter lim="800000"/>
            <a:headEnd/>
            <a:tailEnd/>
          </a:ln>
        </p:spPr>
      </p:pic>
      <p:sp>
        <p:nvSpPr>
          <p:cNvPr id="8205" name="Rectangle 9"/>
          <p:cNvSpPr>
            <a:spLocks noGrp="1" noChangeArrowheads="1"/>
          </p:cNvSpPr>
          <p:nvPr/>
        </p:nvSpPr>
        <p:spPr bwMode="auto">
          <a:xfrm>
            <a:off x="1776413" y="271463"/>
            <a:ext cx="2490787" cy="566737"/>
          </a:xfrm>
          <a:prstGeom prst="rect">
            <a:avLst/>
          </a:prstGeom>
          <a:noFill/>
          <a:ln w="9525">
            <a:noFill/>
            <a:miter lim="800000"/>
            <a:headEnd/>
            <a:tailEnd/>
          </a:ln>
        </p:spPr>
        <p:txBody>
          <a:bodyPr lIns="92075" tIns="46038" rIns="92075" bIns="46038"/>
          <a:lstStyle/>
          <a:p>
            <a:pPr algn="ctr">
              <a:lnSpc>
                <a:spcPct val="90000"/>
              </a:lnSpc>
            </a:pPr>
            <a:endParaRPr lang="en-US" sz="3600" b="1"/>
          </a:p>
        </p:txBody>
      </p:sp>
      <p:sp>
        <p:nvSpPr>
          <p:cNvPr id="19" name="Title 18"/>
          <p:cNvSpPr>
            <a:spLocks noGrp="1"/>
          </p:cNvSpPr>
          <p:nvPr>
            <p:ph type="title"/>
          </p:nvPr>
        </p:nvSpPr>
        <p:spPr/>
        <p:txBody>
          <a:bodyPr>
            <a:normAutofit fontScale="90000"/>
          </a:bodyPr>
          <a:lstStyle/>
          <a:p>
            <a:pPr>
              <a:defRPr/>
            </a:pPr>
            <a:r>
              <a:rPr lang="en-US" dirty="0" smtClean="0"/>
              <a:t>The Zimm Plot Combines these two Concepts:</a:t>
            </a:r>
            <a:endParaRPr lang="en-US" dirty="0"/>
          </a:p>
        </p:txBody>
      </p:sp>
    </p:spTree>
    <p:custDataLst>
      <p:tags r:id="rId2"/>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8201"/>
                                        </p:tgtEl>
                                        <p:attrNameLst>
                                          <p:attrName>style.visibility</p:attrName>
                                        </p:attrNameLst>
                                      </p:cBhvr>
                                      <p:to>
                                        <p:strVal val="visible"/>
                                      </p:to>
                                    </p:set>
                                    <p:anim calcmode="lin" valueType="num">
                                      <p:cBhvr>
                                        <p:cTn id="7" dur="500" fill="hold"/>
                                        <p:tgtEl>
                                          <p:spTgt spid="8201"/>
                                        </p:tgtEl>
                                        <p:attrNameLst>
                                          <p:attrName>ppt_w</p:attrName>
                                        </p:attrNameLst>
                                      </p:cBhvr>
                                      <p:tavLst>
                                        <p:tav tm="0">
                                          <p:val>
                                            <p:fltVal val="0"/>
                                          </p:val>
                                        </p:tav>
                                        <p:tav tm="100000">
                                          <p:val>
                                            <p:strVal val="#ppt_w"/>
                                          </p:val>
                                        </p:tav>
                                      </p:tavLst>
                                    </p:anim>
                                    <p:anim calcmode="lin" valueType="num">
                                      <p:cBhvr>
                                        <p:cTn id="8" dur="500" fill="hold"/>
                                        <p:tgtEl>
                                          <p:spTgt spid="8201"/>
                                        </p:tgtEl>
                                        <p:attrNameLst>
                                          <p:attrName>ppt_h</p:attrName>
                                        </p:attrNameLst>
                                      </p:cBhvr>
                                      <p:tavLst>
                                        <p:tav tm="0">
                                          <p:val>
                                            <p:fltVal val="0"/>
                                          </p:val>
                                        </p:tav>
                                        <p:tav tm="100000">
                                          <p:val>
                                            <p:strVal val="#ppt_h"/>
                                          </p:val>
                                        </p:tav>
                                      </p:tavLst>
                                    </p:anim>
                                    <p:animEffect transition="in" filter="fade">
                                      <p:cBhvr>
                                        <p:cTn id="9" dur="500"/>
                                        <p:tgtEl>
                                          <p:spTgt spid="8201"/>
                                        </p:tgtEl>
                                      </p:cBhvr>
                                    </p:animEffect>
                                  </p:childTnLst>
                                </p:cTn>
                              </p:par>
                              <p:par>
                                <p:cTn id="10" presetID="53" presetClass="entr" presetSubtype="0" fill="hold" nodeType="withEffect">
                                  <p:stCondLst>
                                    <p:cond delay="0"/>
                                  </p:stCondLst>
                                  <p:childTnLst>
                                    <p:set>
                                      <p:cBhvr>
                                        <p:cTn id="11" dur="1" fill="hold">
                                          <p:stCondLst>
                                            <p:cond delay="0"/>
                                          </p:stCondLst>
                                        </p:cTn>
                                        <p:tgtEl>
                                          <p:spTgt spid="8203"/>
                                        </p:tgtEl>
                                        <p:attrNameLst>
                                          <p:attrName>style.visibility</p:attrName>
                                        </p:attrNameLst>
                                      </p:cBhvr>
                                      <p:to>
                                        <p:strVal val="visible"/>
                                      </p:to>
                                    </p:set>
                                    <p:anim calcmode="lin" valueType="num">
                                      <p:cBhvr>
                                        <p:cTn id="12" dur="500" fill="hold"/>
                                        <p:tgtEl>
                                          <p:spTgt spid="8203"/>
                                        </p:tgtEl>
                                        <p:attrNameLst>
                                          <p:attrName>ppt_w</p:attrName>
                                        </p:attrNameLst>
                                      </p:cBhvr>
                                      <p:tavLst>
                                        <p:tav tm="0">
                                          <p:val>
                                            <p:fltVal val="0"/>
                                          </p:val>
                                        </p:tav>
                                        <p:tav tm="100000">
                                          <p:val>
                                            <p:strVal val="#ppt_w"/>
                                          </p:val>
                                        </p:tav>
                                      </p:tavLst>
                                    </p:anim>
                                    <p:anim calcmode="lin" valueType="num">
                                      <p:cBhvr>
                                        <p:cTn id="13" dur="500" fill="hold"/>
                                        <p:tgtEl>
                                          <p:spTgt spid="8203"/>
                                        </p:tgtEl>
                                        <p:attrNameLst>
                                          <p:attrName>ppt_h</p:attrName>
                                        </p:attrNameLst>
                                      </p:cBhvr>
                                      <p:tavLst>
                                        <p:tav tm="0">
                                          <p:val>
                                            <p:fltVal val="0"/>
                                          </p:val>
                                        </p:tav>
                                        <p:tav tm="100000">
                                          <p:val>
                                            <p:strVal val="#ppt_h"/>
                                          </p:val>
                                        </p:tav>
                                      </p:tavLst>
                                    </p:anim>
                                    <p:animEffect transition="in" filter="fade">
                                      <p:cBhvr>
                                        <p:cTn id="14" dur="500"/>
                                        <p:tgtEl>
                                          <p:spTgt spid="8203"/>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0" fill="hold" nodeType="clickEffect">
                                  <p:stCondLst>
                                    <p:cond delay="0"/>
                                  </p:stCondLst>
                                  <p:childTnLst>
                                    <p:set>
                                      <p:cBhvr>
                                        <p:cTn id="18" dur="1" fill="hold">
                                          <p:stCondLst>
                                            <p:cond delay="0"/>
                                          </p:stCondLst>
                                        </p:cTn>
                                        <p:tgtEl>
                                          <p:spTgt spid="8194"/>
                                        </p:tgtEl>
                                        <p:attrNameLst>
                                          <p:attrName>style.visibility</p:attrName>
                                        </p:attrNameLst>
                                      </p:cBhvr>
                                      <p:to>
                                        <p:strVal val="visible"/>
                                      </p:to>
                                    </p:set>
                                    <p:anim calcmode="lin" valueType="num">
                                      <p:cBhvr>
                                        <p:cTn id="19" dur="500" fill="hold"/>
                                        <p:tgtEl>
                                          <p:spTgt spid="8194"/>
                                        </p:tgtEl>
                                        <p:attrNameLst>
                                          <p:attrName>ppt_w</p:attrName>
                                        </p:attrNameLst>
                                      </p:cBhvr>
                                      <p:tavLst>
                                        <p:tav tm="0">
                                          <p:val>
                                            <p:fltVal val="0"/>
                                          </p:val>
                                        </p:tav>
                                        <p:tav tm="100000">
                                          <p:val>
                                            <p:strVal val="#ppt_w"/>
                                          </p:val>
                                        </p:tav>
                                      </p:tavLst>
                                    </p:anim>
                                    <p:anim calcmode="lin" valueType="num">
                                      <p:cBhvr>
                                        <p:cTn id="20" dur="500" fill="hold"/>
                                        <p:tgtEl>
                                          <p:spTgt spid="8194"/>
                                        </p:tgtEl>
                                        <p:attrNameLst>
                                          <p:attrName>ppt_h</p:attrName>
                                        </p:attrNameLst>
                                      </p:cBhvr>
                                      <p:tavLst>
                                        <p:tav tm="0">
                                          <p:val>
                                            <p:fltVal val="0"/>
                                          </p:val>
                                        </p:tav>
                                        <p:tav tm="100000">
                                          <p:val>
                                            <p:strVal val="#ppt_h"/>
                                          </p:val>
                                        </p:tav>
                                      </p:tavLst>
                                    </p:anim>
                                    <p:animEffect transition="in" filter="fade">
                                      <p:cBhvr>
                                        <p:cTn id="21" dur="500"/>
                                        <p:tgtEl>
                                          <p:spTgt spid="8194"/>
                                        </p:tgtEl>
                                      </p:cBhvr>
                                    </p:animEffect>
                                  </p:childTnLst>
                                </p:cTn>
                              </p:par>
                              <p:par>
                                <p:cTn id="22" presetID="53" presetClass="entr" presetSubtype="0" fill="hold" grpId="0" nodeType="withEffect">
                                  <p:stCondLst>
                                    <p:cond delay="0"/>
                                  </p:stCondLst>
                                  <p:childTnLst>
                                    <p:set>
                                      <p:cBhvr>
                                        <p:cTn id="23" dur="1" fill="hold">
                                          <p:stCondLst>
                                            <p:cond delay="0"/>
                                          </p:stCondLst>
                                        </p:cTn>
                                        <p:tgtEl>
                                          <p:spTgt spid="8202"/>
                                        </p:tgtEl>
                                        <p:attrNameLst>
                                          <p:attrName>style.visibility</p:attrName>
                                        </p:attrNameLst>
                                      </p:cBhvr>
                                      <p:to>
                                        <p:strVal val="visible"/>
                                      </p:to>
                                    </p:set>
                                    <p:anim calcmode="lin" valueType="num">
                                      <p:cBhvr>
                                        <p:cTn id="24" dur="500" fill="hold"/>
                                        <p:tgtEl>
                                          <p:spTgt spid="8202"/>
                                        </p:tgtEl>
                                        <p:attrNameLst>
                                          <p:attrName>ppt_w</p:attrName>
                                        </p:attrNameLst>
                                      </p:cBhvr>
                                      <p:tavLst>
                                        <p:tav tm="0">
                                          <p:val>
                                            <p:fltVal val="0"/>
                                          </p:val>
                                        </p:tav>
                                        <p:tav tm="100000">
                                          <p:val>
                                            <p:strVal val="#ppt_w"/>
                                          </p:val>
                                        </p:tav>
                                      </p:tavLst>
                                    </p:anim>
                                    <p:anim calcmode="lin" valueType="num">
                                      <p:cBhvr>
                                        <p:cTn id="25" dur="500" fill="hold"/>
                                        <p:tgtEl>
                                          <p:spTgt spid="8202"/>
                                        </p:tgtEl>
                                        <p:attrNameLst>
                                          <p:attrName>ppt_h</p:attrName>
                                        </p:attrNameLst>
                                      </p:cBhvr>
                                      <p:tavLst>
                                        <p:tav tm="0">
                                          <p:val>
                                            <p:fltVal val="0"/>
                                          </p:val>
                                        </p:tav>
                                        <p:tav tm="100000">
                                          <p:val>
                                            <p:strVal val="#ppt_h"/>
                                          </p:val>
                                        </p:tav>
                                      </p:tavLst>
                                    </p:anim>
                                    <p:animEffect transition="in" filter="fade">
                                      <p:cBhvr>
                                        <p:cTn id="26" dur="500"/>
                                        <p:tgtEl>
                                          <p:spTgt spid="8202"/>
                                        </p:tgtEl>
                                      </p:cBhvr>
                                    </p:animEffect>
                                  </p:childTnLst>
                                </p:cTn>
                              </p:par>
                              <p:par>
                                <p:cTn id="27" presetID="53" presetClass="entr" presetSubtype="0" fill="hold" nodeType="withEffect">
                                  <p:stCondLst>
                                    <p:cond delay="0"/>
                                  </p:stCondLst>
                                  <p:childTnLst>
                                    <p:set>
                                      <p:cBhvr>
                                        <p:cTn id="28" dur="1" fill="hold">
                                          <p:stCondLst>
                                            <p:cond delay="0"/>
                                          </p:stCondLst>
                                        </p:cTn>
                                        <p:tgtEl>
                                          <p:spTgt spid="8204"/>
                                        </p:tgtEl>
                                        <p:attrNameLst>
                                          <p:attrName>style.visibility</p:attrName>
                                        </p:attrNameLst>
                                      </p:cBhvr>
                                      <p:to>
                                        <p:strVal val="visible"/>
                                      </p:to>
                                    </p:set>
                                    <p:anim calcmode="lin" valueType="num">
                                      <p:cBhvr>
                                        <p:cTn id="29" dur="500" fill="hold"/>
                                        <p:tgtEl>
                                          <p:spTgt spid="8204"/>
                                        </p:tgtEl>
                                        <p:attrNameLst>
                                          <p:attrName>ppt_w</p:attrName>
                                        </p:attrNameLst>
                                      </p:cBhvr>
                                      <p:tavLst>
                                        <p:tav tm="0">
                                          <p:val>
                                            <p:fltVal val="0"/>
                                          </p:val>
                                        </p:tav>
                                        <p:tav tm="100000">
                                          <p:val>
                                            <p:strVal val="#ppt_w"/>
                                          </p:val>
                                        </p:tav>
                                      </p:tavLst>
                                    </p:anim>
                                    <p:anim calcmode="lin" valueType="num">
                                      <p:cBhvr>
                                        <p:cTn id="30" dur="500" fill="hold"/>
                                        <p:tgtEl>
                                          <p:spTgt spid="8204"/>
                                        </p:tgtEl>
                                        <p:attrNameLst>
                                          <p:attrName>ppt_h</p:attrName>
                                        </p:attrNameLst>
                                      </p:cBhvr>
                                      <p:tavLst>
                                        <p:tav tm="0">
                                          <p:val>
                                            <p:fltVal val="0"/>
                                          </p:val>
                                        </p:tav>
                                        <p:tav tm="100000">
                                          <p:val>
                                            <p:strVal val="#ppt_h"/>
                                          </p:val>
                                        </p:tav>
                                      </p:tavLst>
                                    </p:anim>
                                    <p:animEffect transition="in" filter="fade">
                                      <p:cBhvr>
                                        <p:cTn id="31" dur="500"/>
                                        <p:tgtEl>
                                          <p:spTgt spid="8204"/>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8200"/>
                                        </p:tgtEl>
                                        <p:attrNameLst>
                                          <p:attrName>style.visibility</p:attrName>
                                        </p:attrNameLst>
                                      </p:cBhvr>
                                      <p:to>
                                        <p:strVal val="visible"/>
                                      </p:to>
                                    </p:set>
                                    <p:anim calcmode="lin" valueType="num">
                                      <p:cBhvr additive="base">
                                        <p:cTn id="36" dur="500" fill="hold"/>
                                        <p:tgtEl>
                                          <p:spTgt spid="8200"/>
                                        </p:tgtEl>
                                        <p:attrNameLst>
                                          <p:attrName>ppt_x</p:attrName>
                                        </p:attrNameLst>
                                      </p:cBhvr>
                                      <p:tavLst>
                                        <p:tav tm="0">
                                          <p:val>
                                            <p:strVal val="#ppt_x"/>
                                          </p:val>
                                        </p:tav>
                                        <p:tav tm="100000">
                                          <p:val>
                                            <p:strVal val="#ppt_x"/>
                                          </p:val>
                                        </p:tav>
                                      </p:tavLst>
                                    </p:anim>
                                    <p:anim calcmode="lin" valueType="num">
                                      <p:cBhvr additive="base">
                                        <p:cTn id="37" dur="500" fill="hold"/>
                                        <p:tgtEl>
                                          <p:spTgt spid="8200"/>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8198"/>
                                        </p:tgtEl>
                                        <p:attrNameLst>
                                          <p:attrName>style.visibility</p:attrName>
                                        </p:attrNameLst>
                                      </p:cBhvr>
                                      <p:to>
                                        <p:strVal val="visible"/>
                                      </p:to>
                                    </p:set>
                                    <p:anim calcmode="lin" valueType="num">
                                      <p:cBhvr additive="base">
                                        <p:cTn id="40" dur="500" fill="hold"/>
                                        <p:tgtEl>
                                          <p:spTgt spid="8198"/>
                                        </p:tgtEl>
                                        <p:attrNameLst>
                                          <p:attrName>ppt_x</p:attrName>
                                        </p:attrNameLst>
                                      </p:cBhvr>
                                      <p:tavLst>
                                        <p:tav tm="0">
                                          <p:val>
                                            <p:strVal val="#ppt_x"/>
                                          </p:val>
                                        </p:tav>
                                        <p:tav tm="100000">
                                          <p:val>
                                            <p:strVal val="#ppt_x"/>
                                          </p:val>
                                        </p:tav>
                                      </p:tavLst>
                                    </p:anim>
                                    <p:anim calcmode="lin" valueType="num">
                                      <p:cBhvr additive="base">
                                        <p:cTn id="41" dur="500" fill="hold"/>
                                        <p:tgtEl>
                                          <p:spTgt spid="81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00" grpId="0"/>
      <p:bldP spid="8201" grpId="0"/>
      <p:bldP spid="8202" grpId="0"/>
    </p:bldLst>
  </p:timing>
</p:sld>
</file>

<file path=ppt/tags/tag1.xml><?xml version="1.0" encoding="utf-8"?>
<p:tagLst xmlns:a="http://schemas.openxmlformats.org/drawingml/2006/main" xmlns:r="http://schemas.openxmlformats.org/officeDocument/2006/relationships" xmlns:p="http://schemas.openxmlformats.org/presentationml/2006/main">
  <p:tag name="OFX_CACHE_OBJECT 10293" val="C:\DOCUME~1\DVILLA~1\LOCALS~1\Temp\OfficeFX\ofx48D35100\762E278.EMF"/>
  <p:tag name="OFX_CACHE_OBJECT 10304" val="C:\DOCUME~1\DVILLA~1\LOCALS~1\Temp\OfficeFX\ofx48D35100\57812F80.EMF"/>
  <p:tag name="VARIATION" val="Content"/>
  <p:tag name="TRANSITIONS" val="Custom"/>
  <p:tag name="CUSTOMTRANSITION" val="Title to "/>
  <p:tag name="TITLECOLOR" val="Theme"/>
  <p:tag name="BULLETEDCOLOR" val="Theme"/>
  <p:tag name="DRAWINGTEXTCOLOR" val="Ppt"/>
  <p:tag name="DRAWINGBORDERCOLOR" val="Theme"/>
  <p:tag name="DRAWINGFILLCOLOR" val="Ppt"/>
  <p:tag name="LINECOLOR" val="Ppt"/>
  <p:tag name="PICTUREBORDERCOLOR" val="Theme"/>
  <p:tag name="TITLESTYLE" val="Shadow"/>
  <p:tag name="BULLETEDSTYLE" val="Shadow"/>
  <p:tag name="DRAWINGTEXTSTYLE" val="TwoD"/>
  <p:tag name="DRAWINGSTYLE" val="ThreeD"/>
  <p:tag name="PICTURESTYLE" val="ThreeD"/>
  <p:tag name="DRAWINGBORDER" val="Square-Small"/>
  <p:tag name="PICTUREBORDER" val="Square-Small"/>
  <p:tag name="TITLESHADOW" val="Soft"/>
  <p:tag name="TITLEFLATSHADOWCOLOR" val="0.5 0.5 0.5"/>
  <p:tag name="TITLEFLATSHADOWOFFSET" val="0.07 -0.07"/>
  <p:tag name="TITLEFLATSHADOWOPACITY" val="1"/>
  <p:tag name="TITLESOFTSHADOWCOLOR" val="0.5 0.5 0.5"/>
  <p:tag name="TITLESOFTSHADOWOFFSET" val="0.07 -0.07"/>
  <p:tag name="TITLESOFTSHADOWOPACITY" val="1"/>
  <p:tag name="TITLEGLOWSHADOWCOLOR" val="0.5 0.5 0.5"/>
  <p:tag name="TITLEGLOWSHADOWOPACITY" val="1"/>
  <p:tag name="TITLEGLOWSHADOWSPREAD" val="1"/>
  <p:tag name="BULLETEDSHADOW" val="Soft"/>
  <p:tag name="BULLETEDFLATSHADOWCOLOR" val="0.5 0.5 0.5"/>
  <p:tag name="BULLETEDFLATSHADOWOFFSET" val="0.07 -0.07"/>
  <p:tag name="BULLETEDFLATSHADOWOPACITY" val="1"/>
  <p:tag name="BULLETEDSOFTSHADOWCOLOR" val="0.5 0.5 0.5"/>
  <p:tag name="BULLETEDSOFTSHADOWOFFSET" val="0.07 -0.07"/>
  <p:tag name="BULLETEDSOFTSHADOWOPACITY" val="1"/>
  <p:tag name="BULLETEDGLOWSHADOWCOLOR" val="0.5 0.5 0.5"/>
  <p:tag name="BULLETEDGLOWSHADOWOPACITY" val="1"/>
  <p:tag name="BULLETEDGLOWSHADOWSPREAD" val="1"/>
  <p:tag name="TITLEINTERACTION" val="None"/>
  <p:tag name="BULLETEDINTERACTION" val="None"/>
  <p:tag name="DRAWINGINTERACTION" val="None"/>
  <p:tag name="PICTUREINTERACTION" val="None"/>
  <p:tag name="LINEINTERACTION" val="None"/>
  <p:tag name="TITLEANIMATION" val="Ppt"/>
  <p:tag name="BULLETEDANIMATION" val="Ppt"/>
  <p:tag name="DRAWINGANIMATION" val="Ppt"/>
  <p:tag name="PICTUREANIMATION" val="Ppt"/>
  <p:tag name="LINEANIMATION" val="Ppt"/>
  <p:tag name="ANIMATIONAUDIO" val="True"/>
  <p:tag name="INTERACTIONAUDIO" val="True"/>
  <p:tag name="TRANSITIONAUDIO" val="True"/>
</p:tagLst>
</file>

<file path=ppt/tags/tag2.xml><?xml version="1.0" encoding="utf-8"?>
<p:tagLst xmlns:a="http://schemas.openxmlformats.org/drawingml/2006/main" xmlns:r="http://schemas.openxmlformats.org/officeDocument/2006/relationships" xmlns:p="http://schemas.openxmlformats.org/presentationml/2006/main">
  <p:tag name="OFX_CACHE_AUTOSHAPE 43" val="C:\DOCUME~1\DVILLA~1\LOCALS~1\Temp\OfficeFX\ofx48D35100\6E9FA300.EMF"/>
  <p:tag name="OFX_CACHE_AUTOSHAPE 76" val="C:\DOCUME~1\DVILLA~1\LOCALS~1\Temp\OfficeFX\ofx48D35100\EFD2B3.EMF"/>
  <p:tag name="VARIATION" val="Content"/>
  <p:tag name="TRANSITIONS" val="Custom"/>
  <p:tag name="CUSTOMTRANSITION" val="|Standard Aspect|Flip Down"/>
  <p:tag name="TITLECOLOR" val="Theme"/>
  <p:tag name="BULLETEDCOLOR" val="Theme"/>
  <p:tag name="DRAWINGTEXTCOLOR" val="Ppt"/>
  <p:tag name="DRAWINGBORDERCOLOR" val="Theme"/>
  <p:tag name="DRAWINGFILLCOLOR" val="Ppt"/>
  <p:tag name="LINECOLOR" val="Ppt"/>
  <p:tag name="PICTUREBORDERCOLOR" val="Theme"/>
  <p:tag name="TITLESTYLE" val="Shadow"/>
  <p:tag name="BULLETEDSTYLE" val="Shadow"/>
  <p:tag name="DRAWINGTEXTSTYLE" val="TwoD"/>
  <p:tag name="DRAWINGSTYLE" val="ThreeD"/>
  <p:tag name="PICTURESTYLE" val="ThreeD"/>
  <p:tag name="DRAWINGBORDER" val="Square-Small"/>
  <p:tag name="PICTUREBORDER" val="Square-Small"/>
  <p:tag name="TITLESHADOW" val="Soft"/>
  <p:tag name="TITLEFLATSHADOWCOLOR" val="0.5 0.5 0.5"/>
  <p:tag name="TITLEFLATSHADOWOFFSET" val="0.07 -0.07"/>
  <p:tag name="TITLEFLATSHADOWOPACITY" val="1"/>
  <p:tag name="TITLESOFTSHADOWCOLOR" val="0.5 0.5 0.5"/>
  <p:tag name="TITLESOFTSHADOWOFFSET" val="0.07 -0.07"/>
  <p:tag name="TITLESOFTSHADOWOPACITY" val="1"/>
  <p:tag name="TITLEGLOWSHADOWCOLOR" val="0.5 0.5 0.5"/>
  <p:tag name="TITLEGLOWSHADOWOPACITY" val="1"/>
  <p:tag name="TITLEGLOWSHADOWSPREAD" val="1"/>
  <p:tag name="BULLETEDSHADOW" val="Soft"/>
  <p:tag name="BULLETEDFLATSHADOWCOLOR" val="0.5 0.5 0.5"/>
  <p:tag name="BULLETEDFLATSHADOWOFFSET" val="0.07 -0.07"/>
  <p:tag name="BULLETEDFLATSHADOWOPACITY" val="1"/>
  <p:tag name="BULLETEDSOFTSHADOWCOLOR" val="0.5 0.5 0.5"/>
  <p:tag name="BULLETEDSOFTSHADOWOFFSET" val="0.07 -0.07"/>
  <p:tag name="BULLETEDSOFTSHADOWOPACITY" val="1"/>
  <p:tag name="BULLETEDGLOWSHADOWCOLOR" val="0.5 0.5 0.5"/>
  <p:tag name="BULLETEDGLOWSHADOWOPACITY" val="1"/>
  <p:tag name="BULLETEDGLOWSHADOWSPREAD" val="1"/>
  <p:tag name="TITLEINTERACTION" val="None"/>
  <p:tag name="BULLETEDINTERACTION" val="CheckBox"/>
  <p:tag name="DRAWINGINTERACTION" val="CheckBox"/>
  <p:tag name="PICTUREINTERACTION" val="CheckBox"/>
  <p:tag name="LINEINTERACTION" val="CheckBox"/>
  <p:tag name="TITLEANIMATION" val="Enhanced"/>
  <p:tag name="BULLETEDANIMATION" val="Enhanced"/>
  <p:tag name="DRAWINGANIMATION" val="Enhanced"/>
  <p:tag name="PICTUREANIMATION" val="Enhanced"/>
  <p:tag name="LINEANIMATION" val="Enhanced"/>
  <p:tag name="ANIMATIONAUDIO" val="True"/>
  <p:tag name="INTERACTIONAUDIO" val="True"/>
  <p:tag name="TRANSITIONAUDIO" val="True"/>
</p:tagLst>
</file>

<file path=ppt/tags/tag3.xml><?xml version="1.0" encoding="utf-8"?>
<p:tagLst xmlns:a="http://schemas.openxmlformats.org/drawingml/2006/main" xmlns:r="http://schemas.openxmlformats.org/officeDocument/2006/relationships" xmlns:p="http://schemas.openxmlformats.org/presentationml/2006/main">
  <p:tag name="OFX_CACHE_OBJECT 43" val="C:\DOCUME~1\DVILLA~1\LOCALS~1\Temp\OfficeFX\ofx48D35100\6802B813.EMF"/>
  <p:tag name="VARIATION" val="Content"/>
  <p:tag name="TRANSITIONS" val="Custom"/>
  <p:tag name="CUSTOMTRANSITION" val="Content to "/>
  <p:tag name="TITLECOLOR" val="Theme"/>
  <p:tag name="BULLETEDCOLOR" val="Theme"/>
  <p:tag name="DRAWINGTEXTCOLOR" val="Ppt"/>
  <p:tag name="DRAWINGBORDERCOLOR" val="Theme"/>
  <p:tag name="DRAWINGFILLCOLOR" val="Ppt"/>
  <p:tag name="LINECOLOR" val="Ppt"/>
  <p:tag name="PICTUREBORDERCOLOR" val="Theme"/>
  <p:tag name="TITLESTYLE" val="Shadow"/>
  <p:tag name="BULLETEDSTYLE" val="Shadow"/>
  <p:tag name="DRAWINGTEXTSTYLE" val="TwoD"/>
  <p:tag name="DRAWINGSTYLE" val="ThreeD"/>
  <p:tag name="PICTURESTYLE" val="ThreeD"/>
  <p:tag name="DRAWINGBORDER" val="Square-Small"/>
  <p:tag name="PICTUREBORDER" val="Square-Small"/>
  <p:tag name="TITLESHADOW" val="Soft"/>
  <p:tag name="TITLEFLATSHADOWCOLOR" val="0.5 0.5 0.5"/>
  <p:tag name="TITLEFLATSHADOWOFFSET" val="0.07 -0.07"/>
  <p:tag name="TITLEFLATSHADOWOPACITY" val="1"/>
  <p:tag name="TITLESOFTSHADOWCOLOR" val="0.5 0.5 0.5"/>
  <p:tag name="TITLESOFTSHADOWOFFSET" val="0.07 -0.07"/>
  <p:tag name="TITLESOFTSHADOWOPACITY" val="1"/>
  <p:tag name="TITLEGLOWSHADOWCOLOR" val="0.5 0.5 0.5"/>
  <p:tag name="TITLEGLOWSHADOWOPACITY" val="1"/>
  <p:tag name="TITLEGLOWSHADOWSPREAD" val="1"/>
  <p:tag name="BULLETEDSHADOW" val="Soft"/>
  <p:tag name="BULLETEDFLATSHADOWCOLOR" val="0.5 0.5 0.5"/>
  <p:tag name="BULLETEDFLATSHADOWOFFSET" val="0.07 -0.07"/>
  <p:tag name="BULLETEDFLATSHADOWOPACITY" val="1"/>
  <p:tag name="BULLETEDSOFTSHADOWCOLOR" val="0.5 0.5 0.5"/>
  <p:tag name="BULLETEDSOFTSHADOWOFFSET" val="0.07 -0.07"/>
  <p:tag name="BULLETEDSOFTSHADOWOPACITY" val="1"/>
  <p:tag name="BULLETEDGLOWSHADOWCOLOR" val="0.5 0.5 0.5"/>
  <p:tag name="BULLETEDGLOWSHADOWOPACITY" val="1"/>
  <p:tag name="BULLETEDGLOWSHADOWSPREAD" val="1"/>
  <p:tag name="TITLEINTERACTION" val="None"/>
  <p:tag name="BULLETEDINTERACTION" val="CheckBox"/>
  <p:tag name="DRAWINGINTERACTION" val="CheckBox"/>
  <p:tag name="PICTUREINTERACTION" val="CheckBox"/>
  <p:tag name="LINEINTERACTION" val="CheckBox"/>
  <p:tag name="TITLEANIMATION" val="Enhanced"/>
  <p:tag name="BULLETEDANIMATION" val="Enhanced"/>
  <p:tag name="DRAWINGANIMATION" val="Enhanced"/>
  <p:tag name="PICTUREANIMATION" val="Enhanced"/>
  <p:tag name="LINEANIMATION" val="Enhanced"/>
  <p:tag name="ANIMATIONAUDIO" val="True"/>
  <p:tag name="INTERACTIONAUDIO" val="True"/>
  <p:tag name="TRANSITIONAUDIO" val="True"/>
</p:tagLst>
</file>

<file path=ppt/tags/tag4.xml><?xml version="1.0" encoding="utf-8"?>
<p:tagLst xmlns:a="http://schemas.openxmlformats.org/drawingml/2006/main" xmlns:r="http://schemas.openxmlformats.org/officeDocument/2006/relationships" xmlns:p="http://schemas.openxmlformats.org/presentationml/2006/main">
  <p:tag name="OFX_CACHE_PICTURE 84" val="C:\DOCUME~1\DVILLA~1\LOCALS~1\Temp\OfficeFX\ofx48D35100\2DA8416F.EMF"/>
  <p:tag name="OFX_CACHE_OBJECT 127" val="C:\DOCUME~1\DVILLA~1\LOCALS~1\Temp\OfficeFX\ofx48D35100\485D3615.EMF"/>
  <p:tag name="VARIATION" val="Content"/>
  <p:tag name="TRANSITIONS" val="Custom"/>
  <p:tag name="CUSTOMTRANSITION" val="|Standard Aspect|Bar Wipe: Cross Hairs"/>
  <p:tag name="TITLECOLOR" val="Theme"/>
  <p:tag name="BULLETEDCOLOR" val="Theme"/>
  <p:tag name="DRAWINGTEXTCOLOR" val="Ppt"/>
  <p:tag name="DRAWINGBORDERCOLOR" val="Theme"/>
  <p:tag name="DRAWINGFILLCOLOR" val="Ppt"/>
  <p:tag name="LINECOLOR" val="Ppt"/>
  <p:tag name="PICTUREBORDERCOLOR" val="Theme"/>
  <p:tag name="TITLESTYLE" val="Shadow"/>
  <p:tag name="BULLETEDSTYLE" val="Shadow"/>
  <p:tag name="DRAWINGTEXTSTYLE" val="TwoD"/>
  <p:tag name="DRAWINGSTYLE" val="ThreeD"/>
  <p:tag name="PICTURESTYLE" val="ThreeD"/>
  <p:tag name="DRAWINGBORDER" val="Square-Small"/>
  <p:tag name="PICTUREBORDER" val="Square-Small"/>
  <p:tag name="TITLESHADOW" val="Soft"/>
  <p:tag name="TITLEFLATSHADOWCOLOR" val="0.5 0.5 0.5"/>
  <p:tag name="TITLEFLATSHADOWOFFSET" val="0.07 -0.07"/>
  <p:tag name="TITLEFLATSHADOWOPACITY" val="1"/>
  <p:tag name="TITLESOFTSHADOWCOLOR" val="0.5 0.5 0.5"/>
  <p:tag name="TITLESOFTSHADOWOFFSET" val="0.07 -0.07"/>
  <p:tag name="TITLESOFTSHADOWOPACITY" val="1"/>
  <p:tag name="TITLEGLOWSHADOWCOLOR" val="0.5 0.5 0.5"/>
  <p:tag name="TITLEGLOWSHADOWOPACITY" val="1"/>
  <p:tag name="TITLEGLOWSHADOWSPREAD" val="1"/>
  <p:tag name="BULLETEDSHADOW" val="Soft"/>
  <p:tag name="BULLETEDFLATSHADOWCOLOR" val="0.5 0.5 0.5"/>
  <p:tag name="BULLETEDFLATSHADOWOFFSET" val="0.07 -0.07"/>
  <p:tag name="BULLETEDFLATSHADOWOPACITY" val="1"/>
  <p:tag name="BULLETEDSOFTSHADOWCOLOR" val="0.5 0.5 0.5"/>
  <p:tag name="BULLETEDSOFTSHADOWOFFSET" val="0.07 -0.07"/>
  <p:tag name="BULLETEDSOFTSHADOWOPACITY" val="1"/>
  <p:tag name="BULLETEDGLOWSHADOWCOLOR" val="0.5 0.5 0.5"/>
  <p:tag name="BULLETEDGLOWSHADOWOPACITY" val="1"/>
  <p:tag name="BULLETEDGLOWSHADOWSPREAD" val="1"/>
  <p:tag name="TITLEINTERACTION" val="None"/>
  <p:tag name="BULLETEDINTERACTION" val="CheckBox"/>
  <p:tag name="DRAWINGINTERACTION" val="CheckBox"/>
  <p:tag name="PICTUREINTERACTION" val="CheckBox"/>
  <p:tag name="LINEINTERACTION" val="CheckBox"/>
  <p:tag name="TITLEANIMATION" val="Enhanced"/>
  <p:tag name="BULLETEDANIMATION" val="Enhanced"/>
  <p:tag name="DRAWINGANIMATION" val="Enhanced"/>
  <p:tag name="PICTUREANIMATION" val="Enhanced"/>
  <p:tag name="LINEANIMATION" val="Enhanced"/>
  <p:tag name="ANIMATIONAUDIO" val="True"/>
  <p:tag name="INTERACTIONAUDIO" val="True"/>
  <p:tag name="TRANSITIONAUDIO" val="True"/>
</p:tagLst>
</file>

<file path=ppt/tags/tag5.xml><?xml version="1.0" encoding="utf-8"?>
<p:tagLst xmlns:a="http://schemas.openxmlformats.org/drawingml/2006/main" xmlns:r="http://schemas.openxmlformats.org/officeDocument/2006/relationships" xmlns:p="http://schemas.openxmlformats.org/presentationml/2006/main">
  <p:tag name="OFX_CACHE_GROUP 65" val="C:\DOCUME~1\DVILLA~1\LOCALS~1\Temp\OfficeFX\ofx48D35100\3F5C168C.EMF"/>
  <p:tag name="OFX_CACHE_GROUP 2076" val="C:\DOCUME~1\DVILLA~1\LOCALS~1\Temp\OfficeFX\ofx48D35100\79C3EFE.EMF"/>
  <p:tag name="OFX_CACHE_GROUP 4087" val="C:\DOCUME~1\DVILLA~1\LOCALS~1\Temp\OfficeFX\ofx48D35100\39D79C04.EMF"/>
  <p:tag name="OFX_CACHE_GROUP 6098" val="C:\DOCUME~1\DVILLA~1\LOCALS~1\Temp\OfficeFX\ofx48D35100\4449302B.EMF"/>
  <p:tag name="OFX_CACHE_GROUP 8109" val="C:\DOCUME~1\DVILLA~1\LOCALS~1\Temp\OfficeFX\ofx48D35100\17DE5633.EMF"/>
  <p:tag name="OFX_CACHE_GROUP 101110" val="C:\DOCUME~1\DVILLA~1\LOCALS~1\Temp\OfficeFX\ofx48D35100\7C35A51E.EMF"/>
  <p:tag name="OFX_CACHE_GROUP 121211" val="C:\DOCUME~1\DVILLA~1\LOCALS~1\Temp\OfficeFX\ofx48D35100\46DF75E0.EMF"/>
  <p:tag name="OFX_CACHE_OBJECT 149897" val="C:\DOCUME~1\DVILLA~1\LOCALS~1\Temp\OfficeFX\ofx48D35100\2A4AB42.EMF"/>
  <p:tag name="VARIATION" val="Content"/>
  <p:tag name="TRANSITIONS" val="Custom"/>
  <p:tag name="CUSTOMTRANSITION" val="Content to "/>
  <p:tag name="TITLECOLOR" val="Theme"/>
  <p:tag name="BULLETEDCOLOR" val="Theme"/>
  <p:tag name="DRAWINGTEXTCOLOR" val="Ppt"/>
  <p:tag name="DRAWINGBORDERCOLOR" val="Theme"/>
  <p:tag name="DRAWINGFILLCOLOR" val="Ppt"/>
  <p:tag name="LINECOLOR" val="Ppt"/>
  <p:tag name="PICTUREBORDERCOLOR" val="Theme"/>
  <p:tag name="TITLESTYLE" val="Shadow"/>
  <p:tag name="BULLETEDSTYLE" val="Shadow"/>
  <p:tag name="DRAWINGTEXTSTYLE" val="TwoD"/>
  <p:tag name="DRAWINGSTYLE" val="ThreeD"/>
  <p:tag name="PICTURESTYLE" val="ThreeD"/>
  <p:tag name="DRAWINGBORDER" val="Square-Small"/>
  <p:tag name="PICTUREBORDER" val="Square-Small"/>
  <p:tag name="TITLESHADOW" val="Soft"/>
  <p:tag name="TITLEFLATSHADOWCOLOR" val="0.5 0.5 0.5"/>
  <p:tag name="TITLEFLATSHADOWOFFSET" val="0.07 -0.07"/>
  <p:tag name="TITLEFLATSHADOWOPACITY" val="1"/>
  <p:tag name="TITLESOFTSHADOWCOLOR" val="0.5 0.5 0.5"/>
  <p:tag name="TITLESOFTSHADOWOFFSET" val="0.07 -0.07"/>
  <p:tag name="TITLESOFTSHADOWOPACITY" val="1"/>
  <p:tag name="TITLEGLOWSHADOWCOLOR" val="0.5 0.5 0.5"/>
  <p:tag name="TITLEGLOWSHADOWOPACITY" val="1"/>
  <p:tag name="TITLEGLOWSHADOWSPREAD" val="1"/>
  <p:tag name="BULLETEDSHADOW" val="Soft"/>
  <p:tag name="BULLETEDFLATSHADOWCOLOR" val="0.5 0.5 0.5"/>
  <p:tag name="BULLETEDFLATSHADOWOFFSET" val="0.07 -0.07"/>
  <p:tag name="BULLETEDFLATSHADOWOPACITY" val="1"/>
  <p:tag name="BULLETEDSOFTSHADOWCOLOR" val="0.5 0.5 0.5"/>
  <p:tag name="BULLETEDSOFTSHADOWOFFSET" val="0.07 -0.07"/>
  <p:tag name="BULLETEDSOFTSHADOWOPACITY" val="1"/>
  <p:tag name="BULLETEDGLOWSHADOWCOLOR" val="0.5 0.5 0.5"/>
  <p:tag name="BULLETEDGLOWSHADOWOPACITY" val="1"/>
  <p:tag name="BULLETEDGLOWSHADOWSPREAD" val="1"/>
  <p:tag name="TITLEINTERACTION" val="None"/>
  <p:tag name="BULLETEDINTERACTION" val="CheckBox"/>
  <p:tag name="DRAWINGINTERACTION" val="CheckBox"/>
  <p:tag name="PICTUREINTERACTION" val="CheckBox"/>
  <p:tag name="LINEINTERACTION" val="CheckBox"/>
  <p:tag name="TITLEANIMATION" val="Enhanced"/>
  <p:tag name="BULLETEDANIMATION" val="Enhanced"/>
  <p:tag name="DRAWINGANIMATION" val="Enhanced"/>
  <p:tag name="PICTUREANIMATION" val="Enhanced"/>
  <p:tag name="LINEANIMATION" val="Enhanced"/>
  <p:tag name="ANIMATIONAUDIO" val="True"/>
  <p:tag name="INTERACTIONAUDIO" val="True"/>
  <p:tag name="TRANSITIONAUDIO" val="True"/>
</p:tagLst>
</file>

<file path=ppt/tags/tag6.xml><?xml version="1.0" encoding="utf-8"?>
<p:tagLst xmlns:a="http://schemas.openxmlformats.org/drawingml/2006/main" xmlns:r="http://schemas.openxmlformats.org/officeDocument/2006/relationships" xmlns:p="http://schemas.openxmlformats.org/presentationml/2006/main">
  <p:tag name="OFX_CACHE_OBJECT 43" val="C:\DOCUME~1\DVILLA~1\LOCALS~1\Temp\OfficeFX\ofx48D35100\3C2509BE.EMF"/>
  <p:tag name="OFX_CACHE_GROUP 54" val="C:\DOCUME~1\DVILLA~1\LOCALS~1\Temp\OfficeFX\ofx48D35100\52D8C157.EMF"/>
  <p:tag name="OFX_CACHE_GROUP 2065" val="C:\DOCUME~1\DVILLA~1\LOCALS~1\Temp\OfficeFX\ofx48D35100\7C3185B0.EMF"/>
  <p:tag name="OFX_CACHE_GROUP 4076" val="C:\DOCUME~1\DVILLA~1\LOCALS~1\Temp\OfficeFX\ofx48D35100\18B55C9D.EMF"/>
  <p:tag name="OFX_CACHE_GROUP 6087" val="C:\DOCUME~1\DVILLA~1\LOCALS~1\Temp\OfficeFX\ofx48D35100\6B38CF8.EMF"/>
  <p:tag name="OFX_CACHE_GROUP 8098" val="C:\DOCUME~1\DVILLA~1\LOCALS~1\Temp\OfficeFX\ofx48D35100\748F670.EMF"/>
  <p:tag name="OFX_CACHE_GROUP 10109" val="C:\DOCUME~1\DVILLA~1\LOCALS~1\Temp\OfficeFX\ofx48D35100\649F0087.EMF"/>
  <p:tag name="OFX_CACHE_GROUP 121110" val="C:\DOCUME~1\DVILLA~1\LOCALS~1\Temp\OfficeFX\ofx48D35100\79B9805E.EMF"/>
  <p:tag name="VARIATION" val="Content"/>
  <p:tag name="TRANSITIONS" val="Custom"/>
  <p:tag name="CUSTOMTRANSITION" val="Content to "/>
  <p:tag name="TITLECOLOR" val="Theme"/>
  <p:tag name="BULLETEDCOLOR" val="Theme"/>
  <p:tag name="DRAWINGTEXTCOLOR" val="Ppt"/>
  <p:tag name="DRAWINGBORDERCOLOR" val="Theme"/>
  <p:tag name="DRAWINGFILLCOLOR" val="Ppt"/>
  <p:tag name="LINECOLOR" val="Ppt"/>
  <p:tag name="PICTUREBORDERCOLOR" val="Theme"/>
  <p:tag name="TITLESTYLE" val="Shadow"/>
  <p:tag name="BULLETEDSTYLE" val="Shadow"/>
  <p:tag name="DRAWINGTEXTSTYLE" val="TwoD"/>
  <p:tag name="DRAWINGSTYLE" val="ThreeD"/>
  <p:tag name="PICTURESTYLE" val="ThreeD"/>
  <p:tag name="DRAWINGBORDER" val="Square-Small"/>
  <p:tag name="PICTUREBORDER" val="Square-Small"/>
  <p:tag name="TITLESHADOW" val="Soft"/>
  <p:tag name="TITLEFLATSHADOWCOLOR" val="0.5 0.5 0.5"/>
  <p:tag name="TITLEFLATSHADOWOFFSET" val="0.07 -0.07"/>
  <p:tag name="TITLEFLATSHADOWOPACITY" val="1"/>
  <p:tag name="TITLESOFTSHADOWCOLOR" val="0.5 0.5 0.5"/>
  <p:tag name="TITLESOFTSHADOWOFFSET" val="0.07 -0.07"/>
  <p:tag name="TITLESOFTSHADOWOPACITY" val="1"/>
  <p:tag name="TITLEGLOWSHADOWCOLOR" val="0.5 0.5 0.5"/>
  <p:tag name="TITLEGLOWSHADOWOPACITY" val="1"/>
  <p:tag name="TITLEGLOWSHADOWSPREAD" val="1"/>
  <p:tag name="BULLETEDSHADOW" val="Soft"/>
  <p:tag name="BULLETEDFLATSHADOWCOLOR" val="0.5 0.5 0.5"/>
  <p:tag name="BULLETEDFLATSHADOWOFFSET" val="0.07 -0.07"/>
  <p:tag name="BULLETEDFLATSHADOWOPACITY" val="1"/>
  <p:tag name="BULLETEDSOFTSHADOWCOLOR" val="0.5 0.5 0.5"/>
  <p:tag name="BULLETEDSOFTSHADOWOFFSET" val="0.07 -0.07"/>
  <p:tag name="BULLETEDSOFTSHADOWOPACITY" val="1"/>
  <p:tag name="BULLETEDGLOWSHADOWCOLOR" val="0.5 0.5 0.5"/>
  <p:tag name="BULLETEDGLOWSHADOWOPACITY" val="1"/>
  <p:tag name="BULLETEDGLOWSHADOWSPREAD" val="1"/>
  <p:tag name="TITLEINTERACTION" val="None"/>
  <p:tag name="BULLETEDINTERACTION" val="CheckBox"/>
  <p:tag name="DRAWINGINTERACTION" val="CheckBox"/>
  <p:tag name="PICTUREINTERACTION" val="CheckBox"/>
  <p:tag name="LINEINTERACTION" val="CheckBox"/>
  <p:tag name="TITLEANIMATION" val="Enhanced"/>
  <p:tag name="BULLETEDANIMATION" val="Enhanced"/>
  <p:tag name="DRAWINGANIMATION" val="Enhanced"/>
  <p:tag name="PICTUREANIMATION" val="Enhanced"/>
  <p:tag name="LINEANIMATION" val="Enhanced"/>
  <p:tag name="ANIMATIONAUDIO" val="True"/>
  <p:tag name="INTERACTIONAUDIO" val="True"/>
  <p:tag name="TRANSITIONAUDIO" val="True"/>
</p:tagLst>
</file>

<file path=ppt/tags/tag7.xml><?xml version="1.0" encoding="utf-8"?>
<p:tagLst xmlns:a="http://schemas.openxmlformats.org/drawingml/2006/main" xmlns:r="http://schemas.openxmlformats.org/officeDocument/2006/relationships" xmlns:p="http://schemas.openxmlformats.org/presentationml/2006/main">
  <p:tag name="OFX_CACHE_OBJECT 87" val="C:\DOCUME~1\DVILLA~1\LOCALS~1\Temp\OfficeFX\ofx48D35100\65B96300.EMF"/>
  <p:tag name="OFX_CACHE_OBJECT 98" val="C:\DOCUME~1\DVILLA~1\LOCALS~1\Temp\OfficeFX\ofx48D35100\65387A9D.EMF"/>
  <p:tag name="OFX_CACHE_PICTURE 109" val="C:\DOCUME~1\DVILLA~1\LOCALS~1\Temp\OfficeFX\ofx48D35100\3B3B426E.EMF"/>
  <p:tag name="OFX_CACHE_OBJECT 1110" val="C:\DOCUME~1\DVILLA~1\LOCALS~1\Temp\OfficeFX\ofx48D35100\34F440E9.EMF"/>
  <p:tag name="OFX_CACHE_PICTURE 1211" val="C:\DOCUME~1\DVILLA~1\LOCALS~1\Temp\OfficeFX\ofx48D35100\5000A58.EMF"/>
  <p:tag name="VARIATION" val="Content"/>
  <p:tag name="TRANSITIONS" val="Custom"/>
  <p:tag name="CUSTOMTRANSITION" val="Content to "/>
  <p:tag name="TITLECOLOR" val="Theme"/>
  <p:tag name="BULLETEDCOLOR" val="Theme"/>
  <p:tag name="DRAWINGTEXTCOLOR" val="Ppt"/>
  <p:tag name="DRAWINGBORDERCOLOR" val="Theme"/>
  <p:tag name="DRAWINGFILLCOLOR" val="Ppt"/>
  <p:tag name="LINECOLOR" val="Ppt"/>
  <p:tag name="PICTUREBORDERCOLOR" val="Theme"/>
  <p:tag name="TITLESTYLE" val="Shadow"/>
  <p:tag name="BULLETEDSTYLE" val="Shadow"/>
  <p:tag name="DRAWINGTEXTSTYLE" val="TwoD"/>
  <p:tag name="DRAWINGSTYLE" val="ThreeD"/>
  <p:tag name="PICTURESTYLE" val="ThreeD"/>
  <p:tag name="DRAWINGBORDER" val="Square-Small"/>
  <p:tag name="PICTUREBORDER" val="Square-Small"/>
  <p:tag name="TITLESHADOW" val="Soft"/>
  <p:tag name="TITLEFLATSHADOWCOLOR" val="0.5 0.5 0.5"/>
  <p:tag name="TITLEFLATSHADOWOFFSET" val="0.07 -0.07"/>
  <p:tag name="TITLEFLATSHADOWOPACITY" val="1"/>
  <p:tag name="TITLESOFTSHADOWCOLOR" val="0.5 0.5 0.5"/>
  <p:tag name="TITLESOFTSHADOWOFFSET" val="0.07 -0.07"/>
  <p:tag name="TITLESOFTSHADOWOPACITY" val="1"/>
  <p:tag name="TITLEGLOWSHADOWCOLOR" val="0.5 0.5 0.5"/>
  <p:tag name="TITLEGLOWSHADOWOPACITY" val="1"/>
  <p:tag name="TITLEGLOWSHADOWSPREAD" val="1"/>
  <p:tag name="BULLETEDSHADOW" val="Soft"/>
  <p:tag name="BULLETEDFLATSHADOWCOLOR" val="0.5 0.5 0.5"/>
  <p:tag name="BULLETEDFLATSHADOWOFFSET" val="0.07 -0.07"/>
  <p:tag name="BULLETEDFLATSHADOWOPACITY" val="1"/>
  <p:tag name="BULLETEDSOFTSHADOWCOLOR" val="0.5 0.5 0.5"/>
  <p:tag name="BULLETEDSOFTSHADOWOFFSET" val="0.07 -0.07"/>
  <p:tag name="BULLETEDSOFTSHADOWOPACITY" val="1"/>
  <p:tag name="BULLETEDGLOWSHADOWCOLOR" val="0.5 0.5 0.5"/>
  <p:tag name="BULLETEDGLOWSHADOWOPACITY" val="1"/>
  <p:tag name="BULLETEDGLOWSHADOWSPREAD" val="1"/>
  <p:tag name="TITLEINTERACTION" val="None"/>
  <p:tag name="BULLETEDINTERACTION" val="CheckBox"/>
  <p:tag name="DRAWINGINTERACTION" val="CheckBox"/>
  <p:tag name="PICTUREINTERACTION" val="CheckBox"/>
  <p:tag name="LINEINTERACTION" val="CheckBox"/>
  <p:tag name="TITLEANIMATION" val="Enhanced"/>
  <p:tag name="BULLETEDANIMATION" val="Enhanced"/>
  <p:tag name="DRAWINGANIMATION" val="Enhanced"/>
  <p:tag name="PICTUREANIMATION" val="Enhanced"/>
  <p:tag name="LINEANIMATION" val="Enhanced"/>
  <p:tag name="ANIMATIONAUDIO" val="True"/>
  <p:tag name="INTERACTIONAUDIO" val="True"/>
  <p:tag name="TRANSITIONAUDIO" val="True"/>
</p:tagLst>
</file>

<file path=ppt/tags/tag8.xml><?xml version="1.0" encoding="utf-8"?>
<p:tagLst xmlns:a="http://schemas.openxmlformats.org/drawingml/2006/main" xmlns:r="http://schemas.openxmlformats.org/officeDocument/2006/relationships" xmlns:p="http://schemas.openxmlformats.org/presentationml/2006/main">
  <p:tag name="OFX_CACHE_OBJECT 32" val="C:\DOCUME~1\DVILLA~1\LOCALS~1\Temp\OfficeFX\ofx48D35100\42D2D778.EMF"/>
  <p:tag name="OFX_CACHE_OBJECT 109" val="C:\DOCUME~1\DVILLA~1\LOCALS~1\Temp\OfficeFX\ofx48D35100\78CEB631.EMF"/>
  <p:tag name="OFX_CACHE_OBJECT 1514" val="C:\DOCUME~1\DVILLA~1\LOCALS~1\Temp\OfficeFX\ofx48D35100\453611BE.EMF"/>
  <p:tag name="OFX_CACHE_PICTURE 1615" val="C:\DOCUME~1\DVILLA~1\LOCALS~1\Temp\OfficeFX\ofx48D35100\7D3030BE.EMF"/>
  <p:tag name="OFX_CACHE_OBJECT 177" val="C:\DOCUME~1\DVILLA~1\LOCALS~1\Temp\OfficeFX\ofx48D35100\44F09697.EMF"/>
  <p:tag name="OFX_CACHE_PICTURE 188" val="C:\DOCUME~1\DVILLA~1\LOCALS~1\Temp\OfficeFX\ofx48D35100\6D8B5041.EMF"/>
  <p:tag name="VARIATION" val="Content"/>
  <p:tag name="TRANSITIONS" val="Custom"/>
  <p:tag name="CUSTOMTRANSITION" val="Content to "/>
  <p:tag name="TITLECOLOR" val="Theme"/>
  <p:tag name="BULLETEDCOLOR" val="Theme"/>
  <p:tag name="DRAWINGTEXTCOLOR" val="Ppt"/>
  <p:tag name="DRAWINGBORDERCOLOR" val="Theme"/>
  <p:tag name="DRAWINGFILLCOLOR" val="Ppt"/>
  <p:tag name="LINECOLOR" val="Ppt"/>
  <p:tag name="PICTUREBORDERCOLOR" val="Theme"/>
  <p:tag name="TITLESTYLE" val="Shadow"/>
  <p:tag name="BULLETEDSTYLE" val="Shadow"/>
  <p:tag name="DRAWINGTEXTSTYLE" val="TwoD"/>
  <p:tag name="DRAWINGSTYLE" val="ThreeD"/>
  <p:tag name="PICTURESTYLE" val="ThreeD"/>
  <p:tag name="DRAWINGBORDER" val="Square-Small"/>
  <p:tag name="PICTUREBORDER" val="Square-Small"/>
  <p:tag name="TITLESHADOW" val="Soft"/>
  <p:tag name="TITLEFLATSHADOWCOLOR" val="0.5 0.5 0.5"/>
  <p:tag name="TITLEFLATSHADOWOFFSET" val="0.07 -0.07"/>
  <p:tag name="TITLEFLATSHADOWOPACITY" val="1"/>
  <p:tag name="TITLESOFTSHADOWCOLOR" val="0.5 0.5 0.5"/>
  <p:tag name="TITLESOFTSHADOWOFFSET" val="0.07 -0.07"/>
  <p:tag name="TITLESOFTSHADOWOPACITY" val="1"/>
  <p:tag name="TITLEGLOWSHADOWCOLOR" val="0.5 0.5 0.5"/>
  <p:tag name="TITLEGLOWSHADOWOPACITY" val="1"/>
  <p:tag name="TITLEGLOWSHADOWSPREAD" val="1"/>
  <p:tag name="BULLETEDSHADOW" val="Soft"/>
  <p:tag name="BULLETEDFLATSHADOWCOLOR" val="0.5 0.5 0.5"/>
  <p:tag name="BULLETEDFLATSHADOWOFFSET" val="0.07 -0.07"/>
  <p:tag name="BULLETEDFLATSHADOWOPACITY" val="1"/>
  <p:tag name="BULLETEDSOFTSHADOWCOLOR" val="0.5 0.5 0.5"/>
  <p:tag name="BULLETEDSOFTSHADOWOFFSET" val="0.07 -0.07"/>
  <p:tag name="BULLETEDSOFTSHADOWOPACITY" val="1"/>
  <p:tag name="BULLETEDGLOWSHADOWCOLOR" val="0.5 0.5 0.5"/>
  <p:tag name="BULLETEDGLOWSHADOWOPACITY" val="1"/>
  <p:tag name="BULLETEDGLOWSHADOWSPREAD" val="1"/>
  <p:tag name="TITLEINTERACTION" val="None"/>
  <p:tag name="BULLETEDINTERACTION" val="CheckBox"/>
  <p:tag name="DRAWINGINTERACTION" val="CheckBox"/>
  <p:tag name="PICTUREINTERACTION" val="CheckBox"/>
  <p:tag name="LINEINTERACTION" val="CheckBox"/>
  <p:tag name="TITLEANIMATION" val="Enhanced"/>
  <p:tag name="BULLETEDANIMATION" val="Enhanced"/>
  <p:tag name="DRAWINGANIMATION" val="Enhanced"/>
  <p:tag name="PICTUREANIMATION" val="Enhanced"/>
  <p:tag name="LINEANIMATION" val="Enhanced"/>
  <p:tag name="ANIMATIONAUDIO" val="True"/>
  <p:tag name="INTERACTIONAUDIO" val="True"/>
  <p:tag name="TRANSITIONAUDIO" val="True"/>
</p:tagLst>
</file>

<file path=ppt/theme/theme1.xml><?xml version="1.0" encoding="utf-8"?>
<a:theme xmlns:a="http://schemas.openxmlformats.org/drawingml/2006/main" name="LSU_2011">
  <a:themeElements>
    <a:clrScheme name="Analysis Report V1-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Analysis Report V1-4">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charset="0"/>
            <a:cs typeface="Arial" charset="0"/>
          </a:defRPr>
        </a:defPPr>
      </a:lstStyle>
    </a:lnDef>
    <a:txDef>
      <a:spPr>
        <a:noFill/>
      </a:spPr>
      <a:bodyPr wrap="none" rtlCol="0">
        <a:spAutoFit/>
      </a:bodyPr>
      <a:lstStyle>
        <a:defPPr>
          <a:defRPr dirty="0" smtClean="0">
            <a:latin typeface="Calibri" pitchFamily="34" charset="0"/>
          </a:defRPr>
        </a:defPPr>
      </a:lstStyle>
    </a:txDef>
  </a:objectDefaults>
  <a:extraClrSchemeLst>
    <a:extraClrScheme>
      <a:clrScheme name="Analysis Report V1-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nalysis Report V1-4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nalysis Report V1-4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nalysis Report V1-4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nalysis Report V1-4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nalysis Report V1-4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nalysis Report V1-4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nalysis Report V1-4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nalysis Report V1-4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nalysis Report V1-4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nalysis Report V1-4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nalysis Report V1-4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LSU_2011</Template>
  <TotalTime>408</TotalTime>
  <Words>1948</Words>
  <Application>Microsoft Office PowerPoint</Application>
  <PresentationFormat>On-screen Show (4:3)</PresentationFormat>
  <Paragraphs>148</Paragraphs>
  <Slides>9</Slides>
  <Notes>9</Notes>
  <HiddenSlides>0</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9</vt:i4>
      </vt:variant>
    </vt:vector>
  </HeadingPairs>
  <TitlesOfParts>
    <vt:vector size="13" baseType="lpstr">
      <vt:lpstr>LSU_2011</vt:lpstr>
      <vt:lpstr>Equation</vt:lpstr>
      <vt:lpstr>FreeHand 5.0 Drawing</vt:lpstr>
      <vt:lpstr>Microsoft Equation 3.0</vt:lpstr>
      <vt:lpstr>Notes on Batch Light Scattering Experiments</vt:lpstr>
      <vt:lpstr>Measurements on Unfractionated Samples</vt:lpstr>
      <vt:lpstr>Range of Measurement</vt:lpstr>
      <vt:lpstr>Light Scattering Data Analysis –  Physical Picture</vt:lpstr>
      <vt:lpstr>Plots</vt:lpstr>
      <vt:lpstr>A Zimm Plot - Real Data</vt:lpstr>
      <vt:lpstr>A Zimm Plot (Another View)</vt:lpstr>
      <vt:lpstr>Historical Data Analysis</vt:lpstr>
      <vt:lpstr>The Zimm Plot Combines these two Concepts:</vt:lpstr>
    </vt:vector>
  </TitlesOfParts>
  <Company>Wyatt Technology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General Theory Review</dc:title>
  <dc:creator>Sigrid Kuebler</dc:creator>
  <cp:lastModifiedBy>Sigrid Kuebler</cp:lastModifiedBy>
  <cp:revision>64</cp:revision>
  <dcterms:created xsi:type="dcterms:W3CDTF">2008-05-27T21:38:03Z</dcterms:created>
  <dcterms:modified xsi:type="dcterms:W3CDTF">2011-01-31T17:02:42Z</dcterms:modified>
</cp:coreProperties>
</file>